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notesSlides/notesSlide35.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64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644.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3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notesSlides/notesSlide36.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648.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s/slide64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4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notesSlides/notesSlide37.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notesSlides/notesSlide34.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1147" r:id="rId44"/>
    <p:sldId id="1150" r:id="rId45"/>
    <p:sldId id="305" r:id="rId46"/>
    <p:sldId id="1151" r:id="rId47"/>
    <p:sldId id="306" r:id="rId48"/>
    <p:sldId id="307" r:id="rId49"/>
    <p:sldId id="308" r:id="rId50"/>
    <p:sldId id="1105" r:id="rId51"/>
    <p:sldId id="1148" r:id="rId52"/>
    <p:sldId id="1152" r:id="rId53"/>
    <p:sldId id="311" r:id="rId54"/>
    <p:sldId id="1153" r:id="rId55"/>
    <p:sldId id="312" r:id="rId56"/>
    <p:sldId id="313" r:id="rId57"/>
    <p:sldId id="314" r:id="rId58"/>
    <p:sldId id="315" r:id="rId59"/>
    <p:sldId id="316" r:id="rId60"/>
    <p:sldId id="1158" r:id="rId61"/>
    <p:sldId id="1156" r:id="rId62"/>
    <p:sldId id="1109" r:id="rId63"/>
    <p:sldId id="1157" r:id="rId64"/>
    <p:sldId id="1110" r:id="rId65"/>
    <p:sldId id="319" r:id="rId66"/>
    <p:sldId id="847" r:id="rId67"/>
    <p:sldId id="320" r:id="rId68"/>
    <p:sldId id="1149" r:id="rId69"/>
    <p:sldId id="1111" r:id="rId70"/>
    <p:sldId id="1154" r:id="rId71"/>
    <p:sldId id="1107" r:id="rId72"/>
    <p:sldId id="1155" r:id="rId73"/>
    <p:sldId id="1108" r:id="rId74"/>
    <p:sldId id="1106" r:id="rId75"/>
    <p:sldId id="321" r:id="rId76"/>
    <p:sldId id="322" r:id="rId77"/>
    <p:sldId id="323" r:id="rId78"/>
    <p:sldId id="324" r:id="rId79"/>
    <p:sldId id="325" r:id="rId80"/>
    <p:sldId id="326" r:id="rId81"/>
    <p:sldId id="327" r:id="rId82"/>
    <p:sldId id="328" r:id="rId83"/>
    <p:sldId id="329" r:id="rId84"/>
    <p:sldId id="330" r:id="rId85"/>
    <p:sldId id="848" r:id="rId86"/>
    <p:sldId id="849" r:id="rId87"/>
    <p:sldId id="851" r:id="rId88"/>
    <p:sldId id="331" r:id="rId89"/>
    <p:sldId id="1144" r:id="rId90"/>
    <p:sldId id="336" r:id="rId91"/>
    <p:sldId id="852" r:id="rId92"/>
    <p:sldId id="334" r:id="rId93"/>
    <p:sldId id="337" r:id="rId94"/>
    <p:sldId id="338" r:id="rId95"/>
    <p:sldId id="339" r:id="rId96"/>
    <p:sldId id="1159" r:id="rId97"/>
    <p:sldId id="1163" r:id="rId98"/>
    <p:sldId id="1160" r:id="rId99"/>
    <p:sldId id="1164" r:id="rId100"/>
    <p:sldId id="1161" r:id="rId101"/>
    <p:sldId id="1165" r:id="rId102"/>
    <p:sldId id="1167" r:id="rId103"/>
    <p:sldId id="1162" r:id="rId104"/>
    <p:sldId id="1166" r:id="rId105"/>
    <p:sldId id="1140"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1079" r:id="rId120"/>
    <p:sldId id="1080" r:id="rId121"/>
    <p:sldId id="353" r:id="rId122"/>
    <p:sldId id="354" r:id="rId123"/>
    <p:sldId id="355" r:id="rId124"/>
    <p:sldId id="356" r:id="rId125"/>
    <p:sldId id="357" r:id="rId126"/>
    <p:sldId id="358" r:id="rId127"/>
    <p:sldId id="359" r:id="rId128"/>
    <p:sldId id="360" r:id="rId129"/>
    <p:sldId id="361" r:id="rId130"/>
    <p:sldId id="1131" r:id="rId131"/>
    <p:sldId id="362" r:id="rId132"/>
    <p:sldId id="365" r:id="rId133"/>
    <p:sldId id="366" r:id="rId134"/>
    <p:sldId id="367" r:id="rId135"/>
    <p:sldId id="368" r:id="rId136"/>
    <p:sldId id="369" r:id="rId137"/>
    <p:sldId id="371" r:id="rId138"/>
    <p:sldId id="1126" r:id="rId139"/>
    <p:sldId id="372" r:id="rId140"/>
    <p:sldId id="1125" r:id="rId141"/>
    <p:sldId id="373" r:id="rId142"/>
    <p:sldId id="374" r:id="rId143"/>
    <p:sldId id="375" r:id="rId144"/>
    <p:sldId id="376" r:id="rId145"/>
    <p:sldId id="377" r:id="rId146"/>
    <p:sldId id="380" r:id="rId147"/>
    <p:sldId id="381" r:id="rId148"/>
    <p:sldId id="382" r:id="rId149"/>
    <p:sldId id="383" r:id="rId150"/>
    <p:sldId id="1081" r:id="rId151"/>
    <p:sldId id="384" r:id="rId152"/>
    <p:sldId id="385" r:id="rId153"/>
    <p:sldId id="386" r:id="rId154"/>
    <p:sldId id="387" r:id="rId155"/>
    <p:sldId id="388" r:id="rId156"/>
    <p:sldId id="389" r:id="rId157"/>
    <p:sldId id="390" r:id="rId158"/>
    <p:sldId id="391" r:id="rId159"/>
    <p:sldId id="853" r:id="rId160"/>
    <p:sldId id="1102" r:id="rId161"/>
    <p:sldId id="855" r:id="rId162"/>
    <p:sldId id="856" r:id="rId163"/>
    <p:sldId id="857" r:id="rId164"/>
    <p:sldId id="858" r:id="rId165"/>
    <p:sldId id="393" r:id="rId166"/>
    <p:sldId id="394" r:id="rId167"/>
    <p:sldId id="395" r:id="rId168"/>
    <p:sldId id="397" r:id="rId169"/>
    <p:sldId id="398" r:id="rId170"/>
    <p:sldId id="402" r:id="rId171"/>
    <p:sldId id="403" r:id="rId172"/>
    <p:sldId id="404" r:id="rId173"/>
    <p:sldId id="405" r:id="rId174"/>
    <p:sldId id="406" r:id="rId175"/>
    <p:sldId id="413" r:id="rId176"/>
    <p:sldId id="414" r:id="rId177"/>
    <p:sldId id="415" r:id="rId178"/>
    <p:sldId id="416" r:id="rId179"/>
    <p:sldId id="417" r:id="rId180"/>
    <p:sldId id="418" r:id="rId181"/>
    <p:sldId id="419" r:id="rId182"/>
    <p:sldId id="420" r:id="rId183"/>
    <p:sldId id="421" r:id="rId184"/>
    <p:sldId id="1113" r:id="rId185"/>
    <p:sldId id="1042" r:id="rId186"/>
    <p:sldId id="1114" r:id="rId187"/>
    <p:sldId id="1127" r:id="rId188"/>
    <p:sldId id="1115" r:id="rId189"/>
    <p:sldId id="1116" r:id="rId190"/>
    <p:sldId id="428" r:id="rId191"/>
    <p:sldId id="429" r:id="rId192"/>
    <p:sldId id="1128" r:id="rId193"/>
    <p:sldId id="430" r:id="rId194"/>
    <p:sldId id="431" r:id="rId195"/>
    <p:sldId id="434" r:id="rId196"/>
    <p:sldId id="435" r:id="rId197"/>
    <p:sldId id="436" r:id="rId198"/>
    <p:sldId id="437" r:id="rId199"/>
    <p:sldId id="438" r:id="rId200"/>
    <p:sldId id="443" r:id="rId201"/>
    <p:sldId id="445" r:id="rId202"/>
    <p:sldId id="446" r:id="rId203"/>
    <p:sldId id="440" r:id="rId204"/>
    <p:sldId id="441" r:id="rId205"/>
    <p:sldId id="44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7" r:id="rId219"/>
    <p:sldId id="468" r:id="rId220"/>
    <p:sldId id="469" r:id="rId221"/>
    <p:sldId id="470" r:id="rId222"/>
    <p:sldId id="471" r:id="rId223"/>
    <p:sldId id="472" r:id="rId224"/>
    <p:sldId id="473"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1123" r:id="rId272"/>
    <p:sldId id="524" r:id="rId273"/>
    <p:sldId id="1124" r:id="rId274"/>
    <p:sldId id="525" r:id="rId275"/>
    <p:sldId id="526" r:id="rId276"/>
    <p:sldId id="527" r:id="rId277"/>
    <p:sldId id="1122"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1121"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618" r:id="rId310"/>
    <p:sldId id="563" r:id="rId311"/>
    <p:sldId id="564" r:id="rId312"/>
    <p:sldId id="565" r:id="rId313"/>
    <p:sldId id="566" r:id="rId314"/>
    <p:sldId id="567"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1141" r:id="rId337"/>
    <p:sldId id="591" r:id="rId338"/>
    <p:sldId id="1142" r:id="rId339"/>
    <p:sldId id="592" r:id="rId340"/>
    <p:sldId id="593" r:id="rId341"/>
    <p:sldId id="1143" r:id="rId342"/>
    <p:sldId id="594" r:id="rId343"/>
    <p:sldId id="595" r:id="rId344"/>
    <p:sldId id="596" r:id="rId345"/>
    <p:sldId id="597" r:id="rId346"/>
    <p:sldId id="598" r:id="rId347"/>
    <p:sldId id="599" r:id="rId348"/>
    <p:sldId id="602" r:id="rId349"/>
    <p:sldId id="603" r:id="rId350"/>
    <p:sldId id="604" r:id="rId351"/>
    <p:sldId id="605" r:id="rId352"/>
    <p:sldId id="606" r:id="rId353"/>
    <p:sldId id="607" r:id="rId354"/>
    <p:sldId id="619" r:id="rId355"/>
    <p:sldId id="620" r:id="rId356"/>
    <p:sldId id="621" r:id="rId357"/>
    <p:sldId id="622" r:id="rId358"/>
    <p:sldId id="623" r:id="rId359"/>
    <p:sldId id="624" r:id="rId360"/>
    <p:sldId id="625" r:id="rId361"/>
    <p:sldId id="626" r:id="rId362"/>
    <p:sldId id="627" r:id="rId363"/>
    <p:sldId id="628" r:id="rId364"/>
    <p:sldId id="629" r:id="rId365"/>
    <p:sldId id="630" r:id="rId366"/>
    <p:sldId id="631" r:id="rId367"/>
    <p:sldId id="860" r:id="rId368"/>
    <p:sldId id="861" r:id="rId369"/>
    <p:sldId id="862" r:id="rId370"/>
    <p:sldId id="632" r:id="rId371"/>
    <p:sldId id="633" r:id="rId372"/>
    <p:sldId id="634" r:id="rId373"/>
    <p:sldId id="1086" r:id="rId374"/>
    <p:sldId id="635" r:id="rId375"/>
    <p:sldId id="1087" r:id="rId376"/>
    <p:sldId id="636" r:id="rId377"/>
    <p:sldId id="637" r:id="rId378"/>
    <p:sldId id="1088"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9" r:id="rId401"/>
    <p:sldId id="670" r:id="rId402"/>
    <p:sldId id="1139" r:id="rId403"/>
    <p:sldId id="661" r:id="rId404"/>
    <p:sldId id="662" r:id="rId405"/>
    <p:sldId id="663" r:id="rId406"/>
    <p:sldId id="1132" r:id="rId407"/>
    <p:sldId id="668" r:id="rId408"/>
    <p:sldId id="672" r:id="rId409"/>
    <p:sldId id="673" r:id="rId410"/>
    <p:sldId id="1136" r:id="rId411"/>
    <p:sldId id="1137" r:id="rId412"/>
    <p:sldId id="1138" r:id="rId413"/>
    <p:sldId id="675" r:id="rId414"/>
    <p:sldId id="676" r:id="rId415"/>
    <p:sldId id="677" r:id="rId416"/>
    <p:sldId id="678" r:id="rId417"/>
    <p:sldId id="679" r:id="rId418"/>
    <p:sldId id="680" r:id="rId419"/>
    <p:sldId id="681" r:id="rId420"/>
    <p:sldId id="682" r:id="rId421"/>
    <p:sldId id="683" r:id="rId422"/>
    <p:sldId id="684" r:id="rId423"/>
    <p:sldId id="686" r:id="rId424"/>
    <p:sldId id="688" r:id="rId425"/>
    <p:sldId id="1133" r:id="rId426"/>
    <p:sldId id="692" r:id="rId427"/>
    <p:sldId id="1134" r:id="rId428"/>
    <p:sldId id="1135" r:id="rId429"/>
    <p:sldId id="689" r:id="rId430"/>
    <p:sldId id="690" r:id="rId431"/>
    <p:sldId id="691" r:id="rId432"/>
    <p:sldId id="693" r:id="rId433"/>
    <p:sldId id="694" r:id="rId434"/>
    <p:sldId id="695" r:id="rId435"/>
    <p:sldId id="696" r:id="rId436"/>
    <p:sldId id="697" r:id="rId437"/>
    <p:sldId id="698" r:id="rId438"/>
    <p:sldId id="699" r:id="rId439"/>
    <p:sldId id="700" r:id="rId440"/>
    <p:sldId id="707" r:id="rId441"/>
    <p:sldId id="701" r:id="rId442"/>
    <p:sldId id="702" r:id="rId443"/>
    <p:sldId id="703" r:id="rId444"/>
    <p:sldId id="704" r:id="rId445"/>
    <p:sldId id="1130" r:id="rId446"/>
    <p:sldId id="705" r:id="rId447"/>
    <p:sldId id="708" r:id="rId448"/>
    <p:sldId id="1089" r:id="rId449"/>
    <p:sldId id="864"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 id="726" r:id="rId468"/>
    <p:sldId id="727" r:id="rId469"/>
    <p:sldId id="728" r:id="rId470"/>
    <p:sldId id="729" r:id="rId471"/>
    <p:sldId id="730" r:id="rId472"/>
    <p:sldId id="731" r:id="rId473"/>
    <p:sldId id="732" r:id="rId474"/>
    <p:sldId id="733" r:id="rId475"/>
    <p:sldId id="734" r:id="rId476"/>
    <p:sldId id="735" r:id="rId477"/>
    <p:sldId id="736" r:id="rId478"/>
    <p:sldId id="737" r:id="rId479"/>
    <p:sldId id="738" r:id="rId480"/>
    <p:sldId id="739" r:id="rId481"/>
    <p:sldId id="740" r:id="rId482"/>
    <p:sldId id="741" r:id="rId483"/>
    <p:sldId id="742" r:id="rId484"/>
    <p:sldId id="743" r:id="rId485"/>
    <p:sldId id="744" r:id="rId486"/>
    <p:sldId id="745" r:id="rId487"/>
    <p:sldId id="746" r:id="rId488"/>
    <p:sldId id="747" r:id="rId489"/>
    <p:sldId id="748" r:id="rId490"/>
    <p:sldId id="749" r:id="rId491"/>
    <p:sldId id="750" r:id="rId492"/>
    <p:sldId id="751" r:id="rId493"/>
    <p:sldId id="752" r:id="rId494"/>
    <p:sldId id="753" r:id="rId495"/>
    <p:sldId id="754" r:id="rId496"/>
    <p:sldId id="755" r:id="rId497"/>
    <p:sldId id="756" r:id="rId498"/>
    <p:sldId id="757" r:id="rId499"/>
    <p:sldId id="758" r:id="rId500"/>
    <p:sldId id="759" r:id="rId501"/>
    <p:sldId id="760" r:id="rId502"/>
    <p:sldId id="761" r:id="rId503"/>
    <p:sldId id="762" r:id="rId504"/>
    <p:sldId id="763" r:id="rId505"/>
    <p:sldId id="764" r:id="rId506"/>
    <p:sldId id="765" r:id="rId507"/>
    <p:sldId id="766" r:id="rId508"/>
    <p:sldId id="767" r:id="rId509"/>
    <p:sldId id="768" r:id="rId510"/>
    <p:sldId id="769" r:id="rId511"/>
    <p:sldId id="770" r:id="rId512"/>
    <p:sldId id="771" r:id="rId513"/>
    <p:sldId id="772" r:id="rId514"/>
    <p:sldId id="773" r:id="rId515"/>
    <p:sldId id="774" r:id="rId516"/>
    <p:sldId id="775" r:id="rId517"/>
    <p:sldId id="776" r:id="rId518"/>
    <p:sldId id="777" r:id="rId519"/>
    <p:sldId id="778" r:id="rId520"/>
    <p:sldId id="779" r:id="rId521"/>
    <p:sldId id="780" r:id="rId522"/>
    <p:sldId id="781" r:id="rId523"/>
    <p:sldId id="782" r:id="rId524"/>
    <p:sldId id="783" r:id="rId525"/>
    <p:sldId id="784" r:id="rId526"/>
    <p:sldId id="785" r:id="rId527"/>
    <p:sldId id="786" r:id="rId528"/>
    <p:sldId id="787" r:id="rId529"/>
    <p:sldId id="788" r:id="rId530"/>
    <p:sldId id="789" r:id="rId531"/>
    <p:sldId id="790" r:id="rId532"/>
    <p:sldId id="791" r:id="rId533"/>
    <p:sldId id="792" r:id="rId534"/>
    <p:sldId id="793" r:id="rId535"/>
    <p:sldId id="794" r:id="rId536"/>
    <p:sldId id="795" r:id="rId537"/>
    <p:sldId id="796" r:id="rId538"/>
    <p:sldId id="797" r:id="rId539"/>
    <p:sldId id="798" r:id="rId540"/>
    <p:sldId id="799" r:id="rId541"/>
    <p:sldId id="800" r:id="rId542"/>
    <p:sldId id="801" r:id="rId543"/>
    <p:sldId id="802" r:id="rId544"/>
    <p:sldId id="803" r:id="rId545"/>
    <p:sldId id="804" r:id="rId546"/>
    <p:sldId id="805" r:id="rId547"/>
    <p:sldId id="806" r:id="rId548"/>
    <p:sldId id="807" r:id="rId549"/>
    <p:sldId id="808" r:id="rId550"/>
    <p:sldId id="809" r:id="rId551"/>
    <p:sldId id="810" r:id="rId552"/>
    <p:sldId id="811" r:id="rId553"/>
    <p:sldId id="812" r:id="rId554"/>
    <p:sldId id="813" r:id="rId555"/>
    <p:sldId id="814" r:id="rId556"/>
    <p:sldId id="815" r:id="rId557"/>
    <p:sldId id="816" r:id="rId558"/>
    <p:sldId id="817" r:id="rId559"/>
    <p:sldId id="818" r:id="rId560"/>
    <p:sldId id="819" r:id="rId561"/>
    <p:sldId id="820" r:id="rId562"/>
    <p:sldId id="821" r:id="rId563"/>
    <p:sldId id="822" r:id="rId564"/>
    <p:sldId id="823"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41" r:id="rId583"/>
    <p:sldId id="842" r:id="rId584"/>
    <p:sldId id="843" r:id="rId585"/>
    <p:sldId id="844" r:id="rId586"/>
    <p:sldId id="845" r:id="rId587"/>
    <p:sldId id="863" r:id="rId588"/>
    <p:sldId id="865" r:id="rId589"/>
    <p:sldId id="846" r:id="rId590"/>
    <p:sldId id="503" r:id="rId591"/>
    <p:sldId id="1101" r:id="rId592"/>
    <p:sldId id="1118" r:id="rId593"/>
    <p:sldId id="1120" r:id="rId594"/>
    <p:sldId id="1177" r:id="rId595"/>
    <p:sldId id="1176" r:id="rId596"/>
    <p:sldId id="1178" r:id="rId597"/>
    <p:sldId id="1180" r:id="rId598"/>
    <p:sldId id="1183" r:id="rId599"/>
    <p:sldId id="1185" r:id="rId600"/>
    <p:sldId id="1186" r:id="rId601"/>
    <p:sldId id="1184" r:id="rId602"/>
    <p:sldId id="1187" r:id="rId603"/>
    <p:sldId id="1181" r:id="rId604"/>
    <p:sldId id="1182" r:id="rId605"/>
    <p:sldId id="1188" r:id="rId606"/>
    <p:sldId id="1189" r:id="rId607"/>
    <p:sldId id="1190" r:id="rId608"/>
    <p:sldId id="1191" r:id="rId609"/>
    <p:sldId id="1192" r:id="rId610"/>
    <p:sldId id="1193" r:id="rId611"/>
    <p:sldId id="1194" r:id="rId612"/>
    <p:sldId id="1195" r:id="rId613"/>
    <p:sldId id="1196" r:id="rId614"/>
    <p:sldId id="1197" r:id="rId615"/>
    <p:sldId id="1200" r:id="rId616"/>
    <p:sldId id="1201" r:id="rId617"/>
    <p:sldId id="1198" r:id="rId618"/>
    <p:sldId id="1199" r:id="rId619"/>
    <p:sldId id="1202" r:id="rId620"/>
    <p:sldId id="1203" r:id="rId621"/>
    <p:sldId id="1204" r:id="rId622"/>
    <p:sldId id="1205" r:id="rId623"/>
    <p:sldId id="1206" r:id="rId624"/>
    <p:sldId id="1207" r:id="rId625"/>
    <p:sldId id="1208" r:id="rId626"/>
    <p:sldId id="1231" r:id="rId627"/>
    <p:sldId id="1233" r:id="rId628"/>
    <p:sldId id="1232" r:id="rId629"/>
    <p:sldId id="1234" r:id="rId630"/>
    <p:sldId id="1211" r:id="rId631"/>
    <p:sldId id="1212" r:id="rId632"/>
    <p:sldId id="1213" r:id="rId633"/>
    <p:sldId id="1214" r:id="rId634"/>
    <p:sldId id="1215" r:id="rId635"/>
    <p:sldId id="1216" r:id="rId636"/>
    <p:sldId id="1217" r:id="rId637"/>
    <p:sldId id="1218" r:id="rId638"/>
    <p:sldId id="1219" r:id="rId639"/>
    <p:sldId id="1220" r:id="rId640"/>
    <p:sldId id="1221" r:id="rId641"/>
    <p:sldId id="1222" r:id="rId642"/>
    <p:sldId id="1223" r:id="rId643"/>
    <p:sldId id="1224" r:id="rId644"/>
    <p:sldId id="1225" r:id="rId645"/>
    <p:sldId id="1226" r:id="rId646"/>
    <p:sldId id="1227" r:id="rId647"/>
    <p:sldId id="1228" r:id="rId648"/>
    <p:sldId id="1229" r:id="rId649"/>
    <p:sldId id="1230" r:id="rId65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1147"/>
            <p14:sldId id="1150"/>
            <p14:sldId id="305"/>
            <p14:sldId id="1151"/>
            <p14:sldId id="306"/>
            <p14:sldId id="307"/>
            <p14:sldId id="308"/>
            <p14:sldId id="1105"/>
            <p14:sldId id="1148"/>
            <p14:sldId id="1152"/>
            <p14:sldId id="311"/>
            <p14:sldId id="1153"/>
            <p14:sldId id="312"/>
            <p14:sldId id="313"/>
            <p14:sldId id="314"/>
            <p14:sldId id="315"/>
            <p14:sldId id="316"/>
            <p14:sldId id="1158"/>
            <p14:sldId id="1156"/>
            <p14:sldId id="1109"/>
            <p14:sldId id="1157"/>
            <p14:sldId id="1110"/>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848"/>
            <p14:sldId id="849"/>
            <p14:sldId id="851"/>
            <p14:sldId id="331"/>
            <p14:sldId id="1144"/>
            <p14:sldId id="336"/>
            <p14:sldId id="852"/>
            <p14:sldId id="334"/>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 id="1171"/>
            <p14:sldId id="1170"/>
            <p14:sldId id="1169"/>
            <p14:sldId id="1168"/>
            <p14:sldId id="1172"/>
            <p14:sldId id="1173"/>
            <p14:sldId id="1174"/>
            <p14:sldId id="117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6/3/2020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70</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72</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88</a:t>
            </a:fld>
            <a:endParaRPr lang="en-US"/>
          </a:p>
        </p:txBody>
      </p:sp>
    </p:spTree>
    <p:extLst>
      <p:ext uri="{BB962C8B-B14F-4D97-AF65-F5344CB8AC3E}">
        <p14:creationId xmlns:p14="http://schemas.microsoft.com/office/powerpoint/2010/main" xmlns="" val="34997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172</a:t>
            </a:fld>
            <a:endParaRPr lang="en-US"/>
          </a:p>
        </p:txBody>
      </p:sp>
    </p:spTree>
    <p:extLst>
      <p:ext uri="{BB962C8B-B14F-4D97-AF65-F5344CB8AC3E}">
        <p14:creationId xmlns:p14="http://schemas.microsoft.com/office/powerpoint/2010/main" xmlns=""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174</a:t>
            </a:fld>
            <a:endParaRPr lang="en-US"/>
          </a:p>
        </p:txBody>
      </p:sp>
    </p:spTree>
    <p:extLst>
      <p:ext uri="{BB962C8B-B14F-4D97-AF65-F5344CB8AC3E}">
        <p14:creationId xmlns:p14="http://schemas.microsoft.com/office/powerpoint/2010/main" xmlns=""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186</a:t>
            </a:fld>
            <a:endParaRPr lang="en-US"/>
          </a:p>
        </p:txBody>
      </p:sp>
    </p:spTree>
    <p:extLst>
      <p:ext uri="{BB962C8B-B14F-4D97-AF65-F5344CB8AC3E}">
        <p14:creationId xmlns:p14="http://schemas.microsoft.com/office/powerpoint/2010/main" xmlns=""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188</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261</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263</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268</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412</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xmlns=""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631</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633</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639</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641</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646</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647</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648</a:t>
            </a:fld>
            <a:endParaRPr lang="en-IN"/>
          </a:p>
        </p:txBody>
      </p:sp>
    </p:spTree>
    <p:extLst>
      <p:ext uri="{BB962C8B-B14F-4D97-AF65-F5344CB8AC3E}">
        <p14:creationId xmlns:p14="http://schemas.microsoft.com/office/powerpoint/2010/main" xmlns="" val="294423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52</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54</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61</a:t>
            </a:fld>
            <a:endParaRPr lang="en-IN"/>
          </a:p>
        </p:txBody>
      </p:sp>
    </p:spTree>
    <p:extLst>
      <p:ext uri="{BB962C8B-B14F-4D97-AF65-F5344CB8AC3E}">
        <p14:creationId xmlns:p14="http://schemas.microsoft.com/office/powerpoint/2010/main" xmlns="" val="294423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6/3/2020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9.png"/></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jpeg"/><Relationship Id="rId4" Type="http://schemas.openxmlformats.org/officeDocument/2006/relationships/image" Target="../media/image42.png"/><Relationship Id="rId9" Type="http://schemas.openxmlformats.org/officeDocument/2006/relationships/image" Target="../media/image47.png"/></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0.png"/></Relationships>
</file>

<file path=ppt/slides/_rels/slide2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5.png"/></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9.png"/></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1.jpe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8.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46.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8.png"/></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6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6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6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6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6894" y="4407344"/>
            <a:ext cx="5113797" cy="1931155"/>
          </a:xfrm>
          <a:prstGeom prst="rect">
            <a:avLst/>
          </a:prstGeom>
        </p:spPr>
      </p:pic>
      <p:sp>
        <p:nvSpPr>
          <p:cNvPr id="6" name="Rectangle 5">
            <a:extLst>
              <a:ext uri="{FF2B5EF4-FFF2-40B4-BE49-F238E27FC236}">
                <a16:creationId xmlns:a16="http://schemas.microsoft.com/office/drawing/2014/main" xmlns=""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       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userID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login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userID UID</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NULL, curdate(), curtime());</a:t>
            </a:r>
            <a:endParaRPr lang="en-IN" dirty="0"/>
          </a:p>
        </p:txBody>
      </p:sp>
    </p:spTree>
    <p:extLst>
      <p:ext uri="{BB962C8B-B14F-4D97-AF65-F5344CB8AC3E}">
        <p14:creationId xmlns:p14="http://schemas.microsoft.com/office/powerpoint/2010/main" xmlns="" val="190097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6" grpId="0"/>
      <p:bldP spid="17" grpId="0"/>
      <p:bldP spid="1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xmlns=""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126654"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xmlns="" id="{9B9E6FC1-B1D0-4BB5-820D-E5CA5904A39A}"/>
              </a:ext>
            </a:extLst>
          </p:cNvPr>
          <p:cNvGrpSpPr/>
          <p:nvPr/>
        </p:nvGrpSpPr>
        <p:grpSpPr>
          <a:xfrm>
            <a:off x="1198662" y="2333996"/>
            <a:ext cx="9286490" cy="4047332"/>
            <a:chOff x="1198662" y="2277271"/>
            <a:chExt cx="9286490" cy="4047332"/>
          </a:xfrm>
        </p:grpSpPr>
        <p:sp>
          <p:nvSpPr>
            <p:cNvPr id="3" name="Rectangle 2"/>
            <p:cNvSpPr/>
            <p:nvPr/>
          </p:nvSpPr>
          <p:spPr>
            <a:xfrm>
              <a:off x="11986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xmlns="" id="{C3D829A5-6299-4F5E-A94C-E548DCF8ED1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AF1BC44-28AF-42D8-970F-5A436B97FF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primary key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648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xmlns=""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xmlns=""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xmlns=""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1CC94690-DC32-48D5-B386-CE29E3C5FE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507C3C6-A4B8-4837-BAB9-98E811D377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6310382"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xmlns="" id="{10421489-E12A-4216-AB92-A9053491D0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FA8E371-4925-4E38-83FB-BF6F4D7ADD9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02938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xmlns=""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xmlns="" val="20000"/>
                    </a:ext>
                  </a:extLst>
                </a:gridCol>
                <a:gridCol w="3287729">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
        <p:nvSpPr>
          <p:cNvPr id="5" name="Rectangle 4">
            <a:extLst>
              <a:ext uri="{FF2B5EF4-FFF2-40B4-BE49-F238E27FC236}">
                <a16:creationId xmlns:a16="http://schemas.microsoft.com/office/drawing/2014/main" xmlns=""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xmlns="" id="{E7FC3177-8D53-42D4-B284-592D640A80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E39E5E5-6ED2-4282-92DB-FFC05DE975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81773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51E0F08-B58D-432B-8AA9-828A88C791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7AA68F3-3EC1-465F-8D0B-56E1097EDC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75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358716" y="3053859"/>
            <a:ext cx="11206151" cy="1754326"/>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newstudent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xmlns=""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80560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dname='xyz'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c1='x'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cs typeface="Arial" panose="020B0604020202020204" pitchFamily="34" charset="0"/>
              </a:rPr>
              <a:t>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c1 = 'x'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 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xmlns=""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3770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LOC</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DELETE FROM </a:t>
            </a:r>
            <a:r>
              <a:rPr lang="en-IN" dirty="0">
                <a:latin typeface="Arial" panose="020B0604020202020204" pitchFamily="34" charset="0"/>
                <a:cs typeface="Arial" panose="020B0604020202020204" pitchFamily="34" charset="0"/>
              </a:rPr>
              <a:t>temp </a:t>
            </a:r>
            <a:r>
              <a:rPr lang="en-IN" dirty="0">
                <a:solidFill>
                  <a:srgbClr val="0077AA"/>
                </a:solidFill>
                <a:latin typeface="Arial" panose="020B0604020202020204" pitchFamily="34"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DEPTNO &lt;50 </a:t>
            </a:r>
            <a:r>
              <a:rPr lang="en-IN" dirty="0">
                <a:solidFill>
                  <a:srgbClr val="0077AA"/>
                </a:solidFill>
                <a:latin typeface="Arial" panose="020B0604020202020204" pitchFamily="34"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2</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xmlns="" id="{E04241D7-FB68-4667-9345-F4EC76ECC3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285E187-84E2-40D0-8BF1-B386803F318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xmlns="" id="{8253DD02-06C7-467D-9D3F-D1515E2544B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49FB4D-7977-4D29-B523-DDE97B8B04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390D7DDD-0CA5-4A03-87F9-E4CFFAEFCB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B19E43-4610-41DE-B983-AAB6CDFE0B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294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xmlns=""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xmlns="" val="20000"/>
                    </a:ext>
                  </a:extLst>
                </a:gridCol>
                <a:gridCol w="5942826">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xmlns=""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xmlns=""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7165589-8BCC-4007-A417-D068E1969B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7AF1C57-CFC0-4C0B-95FD-03151CDB2A8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248784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xmlns=""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9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xmlns="" id="{7B7EB04C-9742-41F7-9553-04C8652B11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A4E78F3-A67F-4187-A168-9D7368258D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xmlns="" id="{8373217A-33A5-412B-9537-A5468C508B8C}"/>
              </a:ext>
            </a:extLst>
          </p:cNvPr>
          <p:cNvSpPr/>
          <p:nvPr/>
        </p:nvSpPr>
        <p:spPr>
          <a:xfrm>
            <a:off x="190552" y="1124744"/>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(1 &gt; 2, 2, 3)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'Ok', 'Not Bad')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(sal = 3000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ename = 'FORD', 'Y', 'N') 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0077AA"/>
                </a:solidFill>
                <a:latin typeface="Arial" panose="020B0604020202020204" pitchFamily="34" charset="0"/>
              </a:rPr>
              <a:t>IF</a:t>
            </a:r>
            <a:r>
              <a:rPr lang="en-US" dirty="0">
                <a:latin typeface="Arial" panose="020B0604020202020204" pitchFamily="34" charset="0"/>
                <a:ea typeface="Times New Roman" panose="02020603050405020304" pitchFamily="18" charset="0"/>
              </a:rPr>
              <a:t>(comm is NULL </a:t>
            </a:r>
            <a:r>
              <a:rPr lang="en-US" dirty="0">
                <a:solidFill>
                  <a:srgbClr val="0077AA"/>
                </a:solidFill>
                <a:latin typeface="Arial" panose="020B0604020202020204" pitchFamily="34" charset="0"/>
              </a:rPr>
              <a:t>&amp;&amp;</a:t>
            </a:r>
            <a:r>
              <a:rPr lang="en-US" dirty="0">
                <a:latin typeface="Arial" panose="020B0604020202020204" pitchFamily="34" charset="0"/>
                <a:ea typeface="Times New Roman" panose="02020603050405020304" pitchFamily="18" charset="0"/>
              </a:rPr>
              <a:t>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0077AA"/>
                </a:solidFill>
                <a:latin typeface="Arial" panose="020B0604020202020204" pitchFamily="34" charset="0"/>
              </a:rPr>
              <a:t>IF</a:t>
            </a:r>
            <a:r>
              <a:rPr lang="en-IN" dirty="0">
                <a:latin typeface="Arial" panose="020B0604020202020204" pitchFamily="34" charset="0"/>
                <a:ea typeface="Times New Roman" panose="02020603050405020304" pitchFamily="18" charset="0"/>
              </a:rPr>
              <a:t>(deptno = 10, 'Sales', IF(deptno = 20 , 'Purchase' ,'N/A')) 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xmlns="" id="{0A12C050-14E4-4A44-924C-B74435DE2D1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xmlns=""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1) </a:t>
            </a:r>
            <a:r>
              <a:rPr lang="en-US" dirty="0">
                <a:solidFill>
                  <a:srgbClr val="0077AA"/>
                </a:solidFill>
                <a:latin typeface="Arial" panose="020B0604020202020204" pitchFamily="34" charset="0"/>
              </a:rPr>
              <a:t>as</a:t>
            </a:r>
            <a:r>
              <a:rPr lang="en-US" dirty="0">
                <a:latin typeface="Arial" panose="020B0604020202020204" pitchFamily="34" charset="0"/>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NULLIF(1, 2) as R1;</a:t>
            </a:r>
            <a:endParaRPr lang="en-IN" dirty="0">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628645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sp>
        <p:nvSpPr>
          <p:cNvPr id="9" name="Rectangle 8">
            <a:extLst>
              <a:ext uri="{FF2B5EF4-FFF2-40B4-BE49-F238E27FC236}">
                <a16:creationId xmlns:a16="http://schemas.microsoft.com/office/drawing/2014/main" xmlns=""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92117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77053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8" name="Rectangle 7">
            <a:extLst>
              <a:ext uri="{FF2B5EF4-FFF2-40B4-BE49-F238E27FC236}">
                <a16:creationId xmlns:a16="http://schemas.microsoft.com/office/drawing/2014/main" xmlns=""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054918"/>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NOT NULL;</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empno, ename, job, sal, comm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IS </a:t>
            </a:r>
            <a:r>
              <a:rPr lang="en-IN" dirty="0">
                <a:solidFill>
                  <a:schemeClr val="accent4">
                    <a:lumMod val="50000"/>
                  </a:schemeClr>
                </a:solidFill>
                <a:latin typeface="Arial" panose="020B0604020202020204" pitchFamily="34" charset="0"/>
                <a:cs typeface="Arial" panose="020B0604020202020204" pitchFamily="34" charset="0"/>
              </a:rPr>
              <a:t>TRUE</a:t>
            </a:r>
            <a:r>
              <a:rPr lang="en-IN" dirty="0">
                <a:latin typeface="Arial" panose="020B0604020202020204" pitchFamily="34" charset="0"/>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xmlns="" id="{24429927-F588-4886-BD1D-7CE50EF5BF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2B64BBD-75B9-40FB-8E34-3CECC9BBFD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42620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C8C5315A-4DC5-47ED-9938-B257667C87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0E58043A-0835-445C-A283-19ECAB18B1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xmlns="" id="{45A7BDDA-A3B3-4773-9536-487589F229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xmlns=""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2124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156826"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err="1">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5075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xmlns=""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
        <p:nvSpPr>
          <p:cNvPr id="8" name="Footer Placeholder 2">
            <a:extLst>
              <a:ext uri="{FF2B5EF4-FFF2-40B4-BE49-F238E27FC236}">
                <a16:creationId xmlns:a16="http://schemas.microsoft.com/office/drawing/2014/main" xmlns="" id="{78707692-D8F8-4B6E-BBED-6980DA0D14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00852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5424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134F28D-5004-42E8-88E4-35F87CBACC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61A1B6-4EF9-494D-B0BB-0EEBE2A4C2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C4D2B0DA-1F0F-4919-8E6D-10CC261F63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0856568"/>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0083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xmlns="" val="20000"/>
                    </a:ext>
                  </a:extLst>
                </a:gridCol>
                <a:gridCol w="1980942">
                  <a:extLst>
                    <a:ext uri="{9D8B030D-6E8A-4147-A177-3AD203B41FA5}">
                      <a16:colId xmlns:a16="http://schemas.microsoft.com/office/drawing/2014/main" xmlns="" val="20001"/>
                    </a:ext>
                  </a:extLst>
                </a:gridCol>
                <a:gridCol w="1752372">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759389">
                  <a:extLst>
                    <a:ext uri="{9D8B030D-6E8A-4147-A177-3AD203B41FA5}">
                      <a16:colId xmlns:a16="http://schemas.microsoft.com/office/drawing/2014/main" xmlns=""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xmlns=""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xmlns="" val="10008"/>
                  </a:ext>
                </a:extLst>
              </a:tr>
            </a:tbl>
          </a:graphicData>
        </a:graphic>
      </p:graphicFrame>
      <p:sp>
        <p:nvSpPr>
          <p:cNvPr id="7" name="Rectangle 6"/>
          <p:cNvSpPr/>
          <p:nvPr/>
        </p:nvSpPr>
        <p:spPr>
          <a:xfrm>
            <a:off x="1523801" y="5669837"/>
            <a:ext cx="9066620" cy="707886"/>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latin typeface="Arial" panose="020B0604020202020204" pitchFamily="34" charset="0"/>
                <a:ea typeface="Times New Roman" panose="02020603050405020304" pitchFamily="18" charset="0"/>
              </a:rPr>
              <a:t>dayofweek (now()), WEEKDAY(now());</a:t>
            </a:r>
          </a:p>
          <a:p>
            <a:endParaRPr lang="en-IN" sz="8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xmlns="" val="20000"/>
                    </a:ext>
                  </a:extLst>
                </a:gridCol>
                <a:gridCol w="632377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xmlns=""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xmlns=""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xmlns=""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xmlns=""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xmlns=""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xmlns=""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xmlns="" val="10007"/>
                  </a:ext>
                </a:extLst>
              </a:tr>
            </a:tbl>
          </a:graphicData>
        </a:graphic>
      </p:graphicFrame>
      <p:sp>
        <p:nvSpPr>
          <p:cNvPr id="5" name="Rectangle 4"/>
          <p:cNvSpPr/>
          <p:nvPr/>
        </p:nvSpPr>
        <p:spPr>
          <a:xfrm>
            <a:off x="1676182" y="5112603"/>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65F02960-E26C-4723-8478-1B05ACFF42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234DB37-101C-43F6-AEA9-64ACC8A67A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9812243"/>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xmlns="" val="20000"/>
                    </a:ext>
                  </a:extLst>
                </a:gridCol>
                <a:gridCol w="7466628">
                  <a:extLst>
                    <a:ext uri="{9D8B030D-6E8A-4147-A177-3AD203B41FA5}">
                      <a16:colId xmlns:a16="http://schemas.microsoft.com/office/drawing/2014/main" xmlns=""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xmlns="" val="20000"/>
                    </a:ext>
                  </a:extLst>
                </a:gridCol>
                <a:gridCol w="6171397">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xmlns="" val="20000"/>
                    </a:ext>
                  </a:extLst>
                </a:gridCol>
                <a:gridCol w="6378292">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43952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xmlns="" val="20000"/>
                    </a:ext>
                  </a:extLst>
                </a:gridCol>
                <a:gridCol w="5790446">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xmlns="" val="20000"/>
                    </a:ext>
                  </a:extLst>
                </a:gridCol>
                <a:gridCol w="6157991">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1686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xmlns="" val="20000"/>
                    </a:ext>
                  </a:extLst>
                </a:gridCol>
                <a:gridCol w="6609340">
                  <a:extLst>
                    <a:ext uri="{9D8B030D-6E8A-4147-A177-3AD203B41FA5}">
                      <a16:colId xmlns:a16="http://schemas.microsoft.com/office/drawing/2014/main" xmlns=""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xmlns=""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66495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xmlns="" id="{B3A3F2ED-E2CB-4EC7-81AE-A4034B17E3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3EF915D-3DAD-49DB-B4EB-06E320551A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7936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m.name, s.name, m.rate, s.rate, m.rate + s.rate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US" dirty="0">
                <a:latin typeface="Arial" panose="020B0604020202020204" pitchFamily="34" charset="0"/>
                <a:cs typeface="Arial" panose="020B0604020202020204" pitchFamily="34" charset="0"/>
              </a:rPr>
              <a:t> "TOTAL"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xmlns="" id="{428C87EC-C9B5-48E2-89F2-2DCA74FE3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9C6585-81DE-45F1-A4FD-9F177196F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studentID</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65304"/>
            <a:ext cx="11737304" cy="67710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a:t>
            </a:r>
            <a:r>
              <a:rPr lang="en-US" dirty="0" err="1">
                <a:latin typeface="Arial" panose="020B0604020202020204" pitchFamily="34" charset="0"/>
                <a:cs typeface="Arial" panose="020B0604020202020204" pitchFamily="34" charset="0"/>
              </a:rPr>
              <a:t>o.studentID</a:t>
            </a:r>
            <a:r>
              <a:rPr lang="en-US" dirty="0">
                <a:latin typeface="Arial" panose="020B0604020202020204" pitchFamily="34"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58924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33256"/>
            <a:ext cx="11449272" cy="67710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a:t>
            </a:r>
            <a:r>
              <a:rPr lang="en-IN" dirty="0">
                <a:solidFill>
                  <a:srgbClr val="0077AA"/>
                </a:solidFill>
                <a:latin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ORDER</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Palatino Linotype" panose="02040502050505030304" pitchFamily="18"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507870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xmlns=""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70569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766614" y="4532637"/>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student</a:t>
            </a:r>
            <a:r>
              <a:rPr lang="en-IN" b="1"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FROM</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MOD(@cnt := @cnt + 1, 2) R2,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FROM</a:t>
            </a:r>
            <a:r>
              <a:rPr lang="en-US" b="1" dirty="0">
                <a:latin typeface="Arial" panose="020B0604020202020204" pitchFamily="34" charset="0"/>
              </a:rPr>
              <a:t> </a:t>
            </a:r>
            <a:r>
              <a:rPr lang="en-US" dirty="0">
                <a:latin typeface="Arial" panose="020B0604020202020204" pitchFamily="34" charset="0"/>
              </a:rPr>
              <a:t>student</a:t>
            </a:r>
            <a:r>
              <a:rPr lang="en-US" b="1" dirty="0">
                <a:latin typeface="Arial" panose="020B0604020202020204" pitchFamily="34" charset="0"/>
              </a:rPr>
              <a:t>, (</a:t>
            </a:r>
            <a:r>
              <a:rPr lang="en-US"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BY</a:t>
            </a:r>
            <a:r>
              <a:rPr lang="en-IN" dirty="0">
                <a:latin typeface="Arial" panose="020B0604020202020204" pitchFamily="34" charset="0"/>
                <a:cs typeface="Arial" panose="020B0604020202020204" pitchFamily="34" charset="0"/>
              </a:rPr>
              <a:t>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xmlns=""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xmlns=""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xmlns=""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a:t>
            </a:r>
            <a:r>
              <a:rPr lang="en-US" dirty="0" err="1">
                <a:latin typeface="Arial" panose="020B0604020202020204" pitchFamily="34" charset="0"/>
              </a:rPr>
              <a:t>student_phone.studenTID</a:t>
            </a:r>
            <a:r>
              <a:rPr lang="en-US" dirty="0">
                <a:latin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776AA91-5050-436F-9AA5-DBC58E1DA8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xmlns=""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xmlns=""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xmlns=""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xmlns=""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xmlns=""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xmlns=""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xmlns=""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xmlns=""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A2804805-DAC4-492E-89B3-499EB2DAC18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733D544-86FB-48E6-9B1A-B9BA084971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958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xmlns="" id="{076F511E-A1A1-4E59-B66B-7ED42C5501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xmlns="" id="{5E74614A-71C2-4923-9C3A-83A9C04748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xmlns="" id="{BB01054A-464B-40AE-9F5C-87C3840F0D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xmlns="" id="{983B344B-49C1-436F-A898-935A5E7672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911383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xmlns="" id="{CA068C52-AF60-4567-B871-EC33D8FE4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xmlns="" id="{A1407BAE-5B9B-4DFB-8EB8-C9C0DC9F830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xmlns=""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3709D3-A696-42E7-BD79-4806657AB5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xmlns=""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9560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E884289B-9BDE-4B2E-A809-630D63B7DD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xmlns="" id="{38002139-95FC-4F69-A821-D74B0FF12C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xmlns=""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xmlns="" id="{CE74E0BD-CED6-4AFC-A529-E670A116911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35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582" y="4293096"/>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solidFill>
                  <a:schemeClr val="bg1"/>
                </a:solidFill>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43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xmlns=""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xmlns="" id="{1C2F2918-13ED-46AF-809F-29415B4A7DC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xmlns=""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xmlns=""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xmlns="" id="{E698B281-13E0-4CFF-85EE-1CC7FA7A31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704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xmlns="" id="{100D8EBE-EBC5-42E0-BFA6-55D72F57A3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968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xmlns="" id="{B24BAD4F-24A2-457F-811D-46CF3F3C57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13896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D438B73A-20C9-44BC-80AF-C7A441F2F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xmlns=""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xmlns="" id="{8671C39F-B74B-46F3-B204-51CE2AC77BD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xmlns="" id="{07CB1F7A-7B78-4E91-BE5A-66EA3B2CE3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99769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xmlns="" id="{E97FE72F-3DDF-469E-B7C0-3CCFCC448A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12060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8CF97D4-CF67-47C9-86C9-09523C0F7C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4684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D959331E-8884-4F46-8F0F-9B16792EDD8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27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xmlns="" id="{13010526-F424-4B63-8AD8-A49A9C5B82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746302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xmlns="" id="{B055ACF6-5C7F-4EA6-86C5-8F06137820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072447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xmlns="" id="{91C4732B-4712-414B-A2F1-FCCA7227648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83762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A1AD93E3-242B-4E47-980C-F5C8961127F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45016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xmlns="" id="{485A77A3-C2B5-472E-8CA5-69F227187BD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6712886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690944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xmlns=""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16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3613141C-E9C5-4A75-ACA5-089D15C8D4E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76665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xmlns="" id="{08641F86-081C-4C87-AFF0-65F9EB7C3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Footer Placeholder 2">
            <a:extLst>
              <a:ext uri="{FF2B5EF4-FFF2-40B4-BE49-F238E27FC236}">
                <a16:creationId xmlns:a16="http://schemas.microsoft.com/office/drawing/2014/main" xmlns=""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7D3F5F1F-EE61-41B4-9104-CCF876EA4D1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xmlns=""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448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xmlns="" id="{FE7420F1-D04E-4EBC-8A2C-3D2F6AEA5C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xmlns=""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755372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xmlns=""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xmlns=""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865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xmlns="" id="{CBBC8CEA-0230-48F4-8538-32E7BC9C98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xmlns=""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xmlns=""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695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2DEA836B-6D99-470A-8533-BFF875061FC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4439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82137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589766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43877492"/>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4458270"/>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7772779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xmlns="" id="{58F94548-2F9B-43C8-8588-2093E0DC921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574129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2341422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351474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257679"/>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571803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sum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4"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xmlns="" val="20000"/>
                    </a:ext>
                  </a:extLst>
                </a:gridCol>
                <a:gridCol w="2438083">
                  <a:extLst>
                    <a:ext uri="{9D8B030D-6E8A-4147-A177-3AD203B41FA5}">
                      <a16:colId xmlns:a16="http://schemas.microsoft.com/office/drawing/2014/main" xmlns="" val="20001"/>
                    </a:ext>
                  </a:extLst>
                </a:gridCol>
                <a:gridCol w="2514273">
                  <a:extLst>
                    <a:ext uri="{9D8B030D-6E8A-4147-A177-3AD203B41FA5}">
                      <a16:colId xmlns:a16="http://schemas.microsoft.com/office/drawing/2014/main" xmlns="" val="20002"/>
                    </a:ext>
                  </a:extLst>
                </a:gridCol>
                <a:gridCol w="2492581">
                  <a:extLst>
                    <a:ext uri="{9D8B030D-6E8A-4147-A177-3AD203B41FA5}">
                      <a16:colId xmlns:a16="http://schemas.microsoft.com/office/drawing/2014/main" xmlns="" val="20003"/>
                    </a:ext>
                  </a:extLst>
                </a:gridCol>
                <a:gridCol w="1926444">
                  <a:extLst>
                    <a:ext uri="{9D8B030D-6E8A-4147-A177-3AD203B41FA5}">
                      <a16:colId xmlns:a16="http://schemas.microsoft.com/office/drawing/2014/main" xmlns=""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xmlns=""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xmlns=""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xmlns=""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xmlns="" id="{75818639-733D-4C99-AA6E-841D98AC20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57891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9361040"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80851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xmlns="" val="20000"/>
                    </a:ext>
                  </a:extLst>
                </a:gridCol>
                <a:gridCol w="2864374">
                  <a:extLst>
                    <a:ext uri="{9D8B030D-6E8A-4147-A177-3AD203B41FA5}">
                      <a16:colId xmlns:a16="http://schemas.microsoft.com/office/drawing/2014/main" xmlns=""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xmlns="" id="{572ABF83-976C-4FEC-BC66-6EAAF5E824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15" name="Footer Placeholder 2">
            <a:extLst>
              <a:ext uri="{FF2B5EF4-FFF2-40B4-BE49-F238E27FC236}">
                <a16:creationId xmlns:a16="http://schemas.microsoft.com/office/drawing/2014/main" xmlns="" id="{8F108F50-8E3D-4C03-B86A-C69B4E0059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2358018281"/>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4"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558702" y="1628800"/>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9FE8A1EC-13C5-412B-9334-51E47824F4E4}"/>
              </a:ext>
            </a:extLst>
          </p:cNvPr>
          <p:cNvSpPr/>
          <p:nvPr/>
        </p:nvSpPr>
        <p:spPr>
          <a:xfrm>
            <a:off x="6383238" y="1631302"/>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1558702" y="3773939"/>
            <a:ext cx="41764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E73B5432-08BA-4B78-9A3B-49BC90877669}"/>
              </a:ext>
            </a:extLst>
          </p:cNvPr>
          <p:cNvSpPr/>
          <p:nvPr/>
        </p:nvSpPr>
        <p:spPr>
          <a:xfrm>
            <a:off x="6383238" y="3773939"/>
            <a:ext cx="3528392"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2365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9FDEC2BC-029C-4719-A7A0-D05E29E06C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6" name="Footer Placeholder 2">
            <a:extLst>
              <a:ext uri="{FF2B5EF4-FFF2-40B4-BE49-F238E27FC236}">
                <a16:creationId xmlns:a16="http://schemas.microsoft.com/office/drawing/2014/main" xmlns="" id="{8233F9C1-49AF-48F1-8546-8A2590585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98960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xmlns="" val="20000"/>
                    </a:ext>
                  </a:extLst>
                </a:gridCol>
                <a:gridCol w="6936509">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xmlns="" val="10004"/>
                  </a:ext>
                </a:extLst>
              </a:tr>
            </a:tbl>
          </a:graphicData>
        </a:graphic>
      </p:graphicFrame>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067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554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9051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xmlns="" id="{F035BAAB-E50D-46FB-B857-205033FE0E1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F21211D1-D51C-4D28-9C7E-079DBA8334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5218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35BF635-9986-49FE-9C5C-F4137CB4366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32440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'hBase',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xmlns="" id="{77114053-426F-4C45-B6EC-DE64AB2E01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6BC754-E0CB-4C6F-B81E-34390FACA5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81661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
        <p:nvSpPr>
          <p:cNvPr id="3" name="Footer Placeholder 2">
            <a:extLst>
              <a:ext uri="{FF2B5EF4-FFF2-40B4-BE49-F238E27FC236}">
                <a16:creationId xmlns:a16="http://schemas.microsoft.com/office/drawing/2014/main" xmlns="" id="{87929DE9-2FEB-4D32-94B7-4DB8A651A2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96604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Start for Video</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98576"/>
            <a:ext cx="8838049" cy="914400"/>
          </a:xfrm>
          <a:prstGeom prst="rect">
            <a:avLst/>
          </a:prstGeom>
        </p:spPr>
        <p:txBody>
          <a:bodyPr>
            <a:normAutofit/>
          </a:bodyPr>
          <a:lstStyle/>
          <a:p>
            <a:pPr algn="ctr">
              <a:spcBef>
                <a:spcPct val="0"/>
              </a:spcBef>
              <a:defRPr/>
            </a:pPr>
            <a:r>
              <a:rPr lang="en-US" sz="4800" dirty="0" smtClean="0"/>
              <a:t>Introduction to data types</a:t>
            </a:r>
            <a:endParaRPr lang="en-IN"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60848"/>
            <a:ext cx="8838049" cy="914400"/>
          </a:xfrm>
          <a:prstGeom prst="rect">
            <a:avLst/>
          </a:prstGeom>
        </p:spPr>
        <p:txBody>
          <a:bodyPr>
            <a:normAutofit/>
          </a:bodyPr>
          <a:lstStyle/>
          <a:p>
            <a:pPr algn="ctr"/>
            <a:r>
              <a:rPr lang="en-US" sz="4800" dirty="0" smtClean="0"/>
              <a:t>Categories of datatype</a:t>
            </a:r>
            <a:endParaRPr lang="en-US" sz="4800" i="1" dirty="0">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p:cNvSpPr/>
          <p:nvPr/>
        </p:nvSpPr>
        <p:spPr>
          <a:xfrm>
            <a:off x="694607" y="3284984"/>
            <a:ext cx="2088232" cy="1754326"/>
          </a:xfrm>
          <a:prstGeom prst="rect">
            <a:avLst/>
          </a:prstGeom>
        </p:spPr>
        <p:txBody>
          <a:bodyPr wrap="square">
            <a:spAutoFit/>
          </a:bodyPr>
          <a:lstStyle/>
          <a:p>
            <a:pPr marL="342900" indent="-342900">
              <a:lnSpc>
                <a:spcPct val="150000"/>
              </a:lnSpc>
              <a:buFont typeface="Arial" pitchFamily="34" charset="0"/>
              <a:buChar char="•"/>
            </a:pPr>
            <a:r>
              <a:rPr lang="en-US" dirty="0" smtClean="0">
                <a:latin typeface="Palatino Linotype" pitchFamily="18" charset="0"/>
              </a:rPr>
              <a:t>numeric</a:t>
            </a:r>
          </a:p>
          <a:p>
            <a:pPr marL="342900" indent="-342900">
              <a:lnSpc>
                <a:spcPct val="150000"/>
              </a:lnSpc>
              <a:buFont typeface="Arial" pitchFamily="34" charset="0"/>
              <a:buChar char="•"/>
            </a:pPr>
            <a:r>
              <a:rPr lang="en-US" dirty="0" smtClean="0">
                <a:latin typeface="Palatino Linotype" pitchFamily="18" charset="0"/>
              </a:rPr>
              <a:t>string</a:t>
            </a:r>
          </a:p>
          <a:p>
            <a:pPr marL="342900" indent="-342900">
              <a:lnSpc>
                <a:spcPct val="150000"/>
              </a:lnSpc>
              <a:buFont typeface="Arial" pitchFamily="34" charset="0"/>
              <a:buChar char="•"/>
            </a:pPr>
            <a:r>
              <a:rPr lang="en-US" dirty="0" smtClean="0">
                <a:latin typeface="Palatino Linotype" pitchFamily="18" charset="0"/>
              </a:rPr>
              <a:t>date</a:t>
            </a:r>
          </a:p>
          <a:p>
            <a:pPr marL="342900" indent="-342900">
              <a:lnSpc>
                <a:spcPct val="150000"/>
              </a:lnSpc>
              <a:buFont typeface="Arial" pitchFamily="34" charset="0"/>
              <a:buChar char="•"/>
            </a:pPr>
            <a:r>
              <a:rPr lang="en-US" dirty="0" smtClean="0">
                <a:latin typeface="Palatino Linotype" pitchFamily="18" charset="0"/>
              </a:rPr>
              <a:t>binary</a:t>
            </a:r>
            <a:endParaRPr lang="en-US" dirty="0">
              <a:latin typeface="Palatino Linotype" pitchFamily="18" charset="0"/>
            </a:endParaRPr>
          </a:p>
        </p:txBody>
      </p:sp>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numeric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42856346"/>
              </p:ext>
            </p:extLst>
          </p:nvPr>
        </p:nvGraphicFramePr>
        <p:xfrm>
          <a:off x="478582" y="966336"/>
          <a:ext cx="11449272" cy="2966720"/>
        </p:xfrm>
        <a:graphic>
          <a:graphicData uri="http://schemas.openxmlformats.org/drawingml/2006/table">
            <a:tbl>
              <a:tblPr firstRow="1" bandRow="1">
                <a:tableStyleId>{7E9639D4-E3E2-4D34-9284-5A2195B3D0D7}</a:tableStyleId>
              </a:tblPr>
              <a:tblGrid>
                <a:gridCol w="3240360">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7056784">
                  <a:extLst>
                    <a:ext uri="{9D8B030D-6E8A-4147-A177-3AD203B41FA5}">
                      <a16:colId xmlns:a16="http://schemas.microsoft.com/office/drawing/2014/main" xmlns="" val="20002"/>
                    </a:ext>
                  </a:extLst>
                </a:gridCol>
              </a:tblGrid>
              <a:tr h="370840">
                <a:tc>
                  <a:txBody>
                    <a:bodyPr/>
                    <a:lstStyle/>
                    <a:p>
                      <a:r>
                        <a:rPr kumimoji="0" lang="en-IN" sz="1600" b="1" kern="1200" dirty="0">
                          <a:solidFill>
                            <a:schemeClr val="tx1"/>
                          </a:solidFill>
                          <a:latin typeface="Arial" pitchFamily="34" charset="0"/>
                          <a:ea typeface="+mn-ea"/>
                          <a:cs typeface="Arial" pitchFamily="34" charset="0"/>
                        </a:rPr>
                        <a:t>Datatypes</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Size</a:t>
                      </a:r>
                    </a:p>
                  </a:txBody>
                  <a:tcPr marL="91428" marR="91428">
                    <a:solidFill>
                      <a:schemeClr val="bg1"/>
                    </a:solidFill>
                  </a:tcPr>
                </a:tc>
                <a:tc>
                  <a:txBody>
                    <a:bodyPr/>
                    <a:lstStyle/>
                    <a:p>
                      <a:r>
                        <a:rPr kumimoji="0" lang="en-IN" sz="1600" b="1" kern="1200" dirty="0">
                          <a:solidFill>
                            <a:schemeClr val="tx1"/>
                          </a:solidFill>
                          <a:latin typeface="Arial" pitchFamily="34" charset="0"/>
                          <a:ea typeface="+mn-ea"/>
                          <a:cs typeface="Arial"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itchFamily="34" charset="0"/>
                          <a:cs typeface="Arial" pitchFamily="34" charset="0"/>
                        </a:rPr>
                        <a:t>TINYINT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 -128 to +127 </a:t>
                      </a:r>
                      <a:r>
                        <a:rPr kumimoji="0" lang="en-IN" sz="1600" b="1" i="0" kern="1200" dirty="0">
                          <a:solidFill>
                            <a:schemeClr val="tx1"/>
                          </a:solidFill>
                          <a:effectLst/>
                          <a:latin typeface="Arial" pitchFamily="34" charset="0"/>
                          <a:ea typeface="+mn-ea"/>
                          <a:cs typeface="Arial" pitchFamily="34" charset="0"/>
                        </a:rPr>
                        <a:t>(</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255)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itchFamily="34" charset="0"/>
                          <a:cs typeface="Arial" pitchFamily="34" charset="0"/>
                        </a:rPr>
                        <a:t>SMALLINT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2 bytes</a:t>
                      </a:r>
                    </a:p>
                  </a:txBody>
                  <a:tcPr marL="91428" marR="91428" anchor="ctr">
                    <a:solidFill>
                      <a:schemeClr val="bg1"/>
                    </a:solidFill>
                  </a:tcPr>
                </a:tc>
                <a:tc>
                  <a:txBody>
                    <a:bodyPr/>
                    <a:lstStyle/>
                    <a:p>
                      <a:r>
                        <a:rPr lang="en-US" sz="1600" dirty="0">
                          <a:latin typeface="Arial" pitchFamily="34" charset="0"/>
                          <a:cs typeface="Arial" pitchFamily="34" charset="0"/>
                        </a:rPr>
                        <a:t>-32768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32767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65535)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itchFamily="34" charset="0"/>
                          <a:cs typeface="Arial" pitchFamily="34" charset="0"/>
                        </a:rPr>
                        <a:t>MEDIUMINT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3 bytes</a:t>
                      </a:r>
                    </a:p>
                  </a:txBody>
                  <a:tcPr marL="91428" marR="91428" anchor="ctr">
                    <a:solidFill>
                      <a:schemeClr val="bg1"/>
                    </a:solidFill>
                  </a:tcPr>
                </a:tc>
                <a:tc>
                  <a:txBody>
                    <a:bodyPr/>
                    <a:lstStyle/>
                    <a:p>
                      <a:r>
                        <a:rPr lang="en-US" sz="1600" dirty="0">
                          <a:latin typeface="Arial" pitchFamily="34" charset="0"/>
                          <a:cs typeface="Arial" pitchFamily="34" charset="0"/>
                        </a:rPr>
                        <a:t>-8388608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8388607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16777215)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itchFamily="34" charset="0"/>
                          <a:cs typeface="Arial" pitchFamily="34" charset="0"/>
                        </a:rPr>
                        <a:t>INT, INTEGER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dirty="0">
                          <a:latin typeface="Arial" pitchFamily="34" charset="0"/>
                          <a:cs typeface="Arial" pitchFamily="34" charset="0"/>
                        </a:rPr>
                        <a:t>-2147483648</a:t>
                      </a:r>
                      <a:r>
                        <a:rPr lang="en-US" sz="1600" b="0" i="0" kern="1200" dirty="0">
                          <a:solidFill>
                            <a:schemeClr val="tx1"/>
                          </a:solidFill>
                          <a:effectLst/>
                          <a:latin typeface="Arial" pitchFamily="34" charset="0"/>
                          <a:ea typeface="+mn-ea"/>
                          <a:cs typeface="Arial" pitchFamily="34" charset="0"/>
                        </a:rPr>
                        <a:t> to </a:t>
                      </a:r>
                      <a:r>
                        <a:rPr lang="en-US" sz="1600" dirty="0">
                          <a:latin typeface="Arial" pitchFamily="34" charset="0"/>
                          <a:cs typeface="Arial" pitchFamily="34" charset="0"/>
                        </a:rPr>
                        <a:t>2147483647</a:t>
                      </a:r>
                      <a:r>
                        <a:rPr lang="en-US" sz="1600" b="0" i="0" kern="1200" dirty="0">
                          <a:solidFill>
                            <a:schemeClr val="tx1"/>
                          </a:solidFill>
                          <a:effectLst/>
                          <a:latin typeface="Arial" pitchFamily="34" charset="0"/>
                          <a:ea typeface="+mn-ea"/>
                          <a:cs typeface="Arial" pitchFamily="34" charset="0"/>
                        </a:rPr>
                        <a:t>. </a:t>
                      </a:r>
                      <a:r>
                        <a:rPr lang="en-US" sz="1600" b="1" i="0" kern="1200" dirty="0">
                          <a:solidFill>
                            <a:schemeClr val="tx1"/>
                          </a:solidFill>
                          <a:effectLst/>
                          <a:latin typeface="Arial" pitchFamily="34" charset="0"/>
                          <a:ea typeface="+mn-ea"/>
                          <a:cs typeface="Arial" pitchFamily="34" charset="0"/>
                        </a:rPr>
                        <a:t>(The unsigned range is </a:t>
                      </a:r>
                      <a:r>
                        <a:rPr lang="en-US" sz="1600" b="1" dirty="0">
                          <a:latin typeface="Arial" pitchFamily="34" charset="0"/>
                          <a:cs typeface="Arial" pitchFamily="34" charset="0"/>
                        </a:rPr>
                        <a:t>0</a:t>
                      </a:r>
                      <a:r>
                        <a:rPr lang="en-US" sz="1600" b="1" i="0" kern="1200" dirty="0">
                          <a:solidFill>
                            <a:schemeClr val="tx1"/>
                          </a:solidFill>
                          <a:effectLst/>
                          <a:latin typeface="Arial" pitchFamily="34" charset="0"/>
                          <a:ea typeface="+mn-ea"/>
                          <a:cs typeface="Arial" pitchFamily="34" charset="0"/>
                        </a:rPr>
                        <a:t> to </a:t>
                      </a:r>
                      <a:r>
                        <a:rPr lang="en-US" sz="1600" b="1" dirty="0">
                          <a:latin typeface="Arial" pitchFamily="34" charset="0"/>
                          <a:cs typeface="Arial" pitchFamily="34" charset="0"/>
                        </a:rPr>
                        <a:t>4294967295)</a:t>
                      </a:r>
                      <a:r>
                        <a:rPr lang="en-US" sz="1600" b="1" i="0" kern="1200" dirty="0">
                          <a:solidFill>
                            <a:schemeClr val="tx1"/>
                          </a:solidFill>
                          <a:effectLst/>
                          <a:latin typeface="Arial" pitchFamily="34" charset="0"/>
                          <a:ea typeface="+mn-ea"/>
                          <a:cs typeface="Arial" pitchFamily="34" charset="0"/>
                        </a:rPr>
                        <a:t>.</a:t>
                      </a:r>
                      <a:endParaRPr lang="en-IN" sz="1600" b="1"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itchFamily="34" charset="0"/>
                          <a:cs typeface="Arial" pitchFamily="34" charset="0"/>
                        </a:rPr>
                        <a:t>BIGINT [(length)]</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itchFamily="34" charset="0"/>
                          <a:ea typeface="+mn-ea"/>
                          <a:cs typeface="Arial" pitchFamily="34" charset="0"/>
                        </a:rPr>
                        <a:t>-9,223,372,036,854,775,808 to 9,223,372,036,854,775,807</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itchFamily="34" charset="0"/>
                          <a:cs typeface="Arial"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itchFamily="34" charset="0"/>
                          <a:cs typeface="Arial" pitchFamily="34" charset="0"/>
                        </a:rPr>
                        <a:t>4 bytes</a:t>
                      </a:r>
                    </a:p>
                  </a:txBody>
                  <a:tcPr marL="91428" marR="91428" anchor="ctr">
                    <a:solidFill>
                      <a:schemeClr val="bg1"/>
                    </a:solidFill>
                  </a:tcPr>
                </a:tc>
                <a:tc>
                  <a:txBody>
                    <a:bodyPr/>
                    <a:lstStyle/>
                    <a:p>
                      <a:r>
                        <a:rPr lang="en-US" sz="1600" b="0" i="0" kern="1200" dirty="0" smtClean="0">
                          <a:solidFill>
                            <a:schemeClr val="tx1"/>
                          </a:solidFill>
                          <a:latin typeface="Arial" pitchFamily="34" charset="0"/>
                          <a:ea typeface="+mn-ea"/>
                          <a:cs typeface="Arial" pitchFamily="34" charset="0"/>
                        </a:rPr>
                        <a:t>Decimal precision can go to 24 places for a FLOAT.</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itchFamily="34" charset="0"/>
                          <a:cs typeface="Arial" pitchFamily="34" charset="0"/>
                        </a:rPr>
                        <a:t>DECIMAL [(length[,decimals</a:t>
                      </a:r>
                      <a:r>
                        <a:rPr lang="en-IN" sz="1600" dirty="0" smtClean="0">
                          <a:solidFill>
                            <a:schemeClr val="tx1"/>
                          </a:solidFill>
                          <a:latin typeface="Arial" pitchFamily="34" charset="0"/>
                          <a:cs typeface="Arial" pitchFamily="34" charset="0"/>
                        </a:rPr>
                        <a:t>])]</a:t>
                      </a:r>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endParaRPr lang="en-IN" sz="1600" dirty="0">
                        <a:solidFill>
                          <a:schemeClr val="tx1"/>
                        </a:solidFill>
                        <a:latin typeface="Arial" pitchFamily="34" charset="0"/>
                        <a:cs typeface="Arial" pitchFamily="34" charset="0"/>
                      </a:endParaRPr>
                    </a:p>
                  </a:txBody>
                  <a:tcPr marL="91428" marR="91428" anchor="ctr">
                    <a:solidFill>
                      <a:schemeClr val="bg1"/>
                    </a:solidFill>
                  </a:tcPr>
                </a:tc>
                <a:tc>
                  <a:txBody>
                    <a:bodyPr/>
                    <a:lstStyle/>
                    <a:p>
                      <a:r>
                        <a:rPr lang="en-US" sz="1800" b="0" i="0" kern="1200" dirty="0" smtClean="0">
                          <a:solidFill>
                            <a:schemeClr val="tx1"/>
                          </a:solidFill>
                          <a:latin typeface="+mn-lt"/>
                          <a:ea typeface="+mn-ea"/>
                          <a:cs typeface="+mn-cs"/>
                        </a:rPr>
                        <a:t>The maximum number of digits for </a:t>
                      </a:r>
                      <a:r>
                        <a:rPr lang="en-US" sz="1600" dirty="0" smtClean="0"/>
                        <a:t>DECIMAL</a:t>
                      </a:r>
                      <a:r>
                        <a:rPr lang="en-US" sz="1800" b="0" i="0" kern="1200" dirty="0" smtClean="0">
                          <a:solidFill>
                            <a:schemeClr val="tx1"/>
                          </a:solidFill>
                          <a:latin typeface="+mn-lt"/>
                          <a:ea typeface="+mn-ea"/>
                          <a:cs typeface="+mn-cs"/>
                        </a:rPr>
                        <a:t> is 65, </a:t>
                      </a:r>
                      <a:endParaRPr lang="en-IN" sz="1600" dirty="0">
                        <a:solidFill>
                          <a:schemeClr val="tx1"/>
                        </a:solidFill>
                        <a:latin typeface="Arial" pitchFamily="34" charset="0"/>
                        <a:cs typeface="Arial" pitchFamily="34" charset="0"/>
                      </a:endParaRP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4221088"/>
            <a:ext cx="9145016" cy="2308324"/>
          </a:xfrm>
          <a:prstGeom prst="rect">
            <a:avLst/>
          </a:prstGeom>
        </p:spPr>
        <p:txBody>
          <a:bodyPr wrap="square">
            <a:spAutoFit/>
          </a:bodyPr>
          <a:lstStyle/>
          <a:p>
            <a:r>
              <a:rPr lang="en-US" dirty="0" smtClean="0">
                <a:latin typeface="Palatino Linotype" pitchFamily="18" charset="0"/>
              </a:rPr>
              <a:t>CREATE TABLE decimal_table ( col1 decimal(7,2) );</a:t>
            </a:r>
          </a:p>
          <a:p>
            <a:endParaRPr lang="en-US" dirty="0" smtClean="0">
              <a:latin typeface="Palatino Linotype" pitchFamily="18" charset="0"/>
            </a:endParaRPr>
          </a:p>
          <a:p>
            <a:r>
              <a:rPr lang="en-US" dirty="0" smtClean="0">
                <a:latin typeface="Palatino Linotype" pitchFamily="18" charset="0"/>
              </a:rPr>
              <a:t>INSERT INTO decimal_table VALUES (5396.17);          #  5396.17</a:t>
            </a:r>
          </a:p>
          <a:p>
            <a:r>
              <a:rPr lang="en-US" dirty="0" smtClean="0">
                <a:latin typeface="Palatino Linotype" pitchFamily="18" charset="0"/>
              </a:rPr>
              <a:t>INSERT INTO decimal_table VALUES (5396.174);        # 5396.17</a:t>
            </a:r>
          </a:p>
          <a:p>
            <a:r>
              <a:rPr lang="en-US" dirty="0" smtClean="0">
                <a:latin typeface="Palatino Linotype" pitchFamily="18" charset="0"/>
              </a:rPr>
              <a:t>INSERT INTO decimal_table VALUES (5396.178);        # 5396.18</a:t>
            </a:r>
          </a:p>
          <a:p>
            <a:r>
              <a:rPr lang="en-US" dirty="0" smtClean="0">
                <a:latin typeface="Palatino Linotype" pitchFamily="18" charset="0"/>
              </a:rPr>
              <a:t>INSERT INTO decimal_table VALUES (5396.1743);      # 5396.17</a:t>
            </a:r>
          </a:p>
          <a:p>
            <a:r>
              <a:rPr lang="en-US" dirty="0" smtClean="0">
                <a:latin typeface="Palatino Linotype" pitchFamily="18" charset="0"/>
              </a:rPr>
              <a:t>INSERT INTO decimal_table VALUES (5396.1748);     # 5396.17</a:t>
            </a:r>
          </a:p>
          <a:p>
            <a:r>
              <a:rPr lang="en-US" dirty="0" smtClean="0">
                <a:latin typeface="Palatino Linotype" pitchFamily="18" charset="0"/>
              </a:rPr>
              <a:t>INSERT INTO decimal_table VALUES (5396.1788);     # 5396.18</a:t>
            </a:r>
          </a:p>
        </p:txBody>
      </p:sp>
      <p:sp>
        <p:nvSpPr>
          <p:cNvPr id="13" name="Rectangle 12"/>
          <p:cNvSpPr/>
          <p:nvPr/>
        </p:nvSpPr>
        <p:spPr>
          <a:xfrm>
            <a:off x="9911630" y="4149080"/>
            <a:ext cx="2059666" cy="523220"/>
          </a:xfrm>
          <a:prstGeom prst="rect">
            <a:avLst/>
          </a:prstGeom>
        </p:spPr>
        <p:txBody>
          <a:bodyPr wrap="none">
            <a:spAutoFit/>
          </a:bodyPr>
          <a:lstStyle/>
          <a:p>
            <a:r>
              <a:rPr lang="en-US" sz="1400" dirty="0" smtClean="0"/>
              <a:t>Col_name DECIMAL(10,0)</a:t>
            </a:r>
          </a:p>
          <a:p>
            <a:r>
              <a:rPr lang="en-US" sz="1400" dirty="0" smtClean="0"/>
              <a:t>Col_name floot</a:t>
            </a:r>
            <a:endParaRPr lang="en-US" sz="1400" dirty="0"/>
          </a:p>
        </p:txBody>
      </p:sp>
      <p:sp>
        <p:nvSpPr>
          <p:cNvPr id="7" name="Rectangle 6"/>
          <p:cNvSpPr/>
          <p:nvPr/>
        </p:nvSpPr>
        <p:spPr>
          <a:xfrm>
            <a:off x="8903518" y="5661248"/>
            <a:ext cx="3070870" cy="923330"/>
          </a:xfrm>
          <a:prstGeom prst="rect">
            <a:avLst/>
          </a:prstGeom>
        </p:spPr>
        <p:txBody>
          <a:bodyPr wrap="square">
            <a:spAutoFit/>
          </a:bodyPr>
          <a:lstStyle/>
          <a:p>
            <a:r>
              <a:rPr lang="en-US" dirty="0" smtClean="0">
                <a:latin typeface="Palatino Linotype" pitchFamily="18" charset="0"/>
              </a:rPr>
              <a:t>Note:</a:t>
            </a:r>
          </a:p>
          <a:p>
            <a:r>
              <a:rPr lang="en-US" dirty="0" smtClean="0">
                <a:latin typeface="Palatino Linotype" pitchFamily="18" charset="0"/>
              </a:rPr>
              <a:t>FLOAT values can be used for scientific Calculations</a:t>
            </a:r>
            <a:endParaRPr lang="en-US" dirty="0">
              <a:latin typeface="Palatino Linotype" pitchFamily="18" charset="0"/>
            </a:endParaRPr>
          </a:p>
        </p:txBody>
      </p:sp>
      <p:sp>
        <p:nvSpPr>
          <p:cNvPr id="9" name="Rectangle 8"/>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59249106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296024626"/>
              </p:ext>
            </p:extLst>
          </p:nvPr>
        </p:nvGraphicFramePr>
        <p:xfrm>
          <a:off x="406573" y="908720"/>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smtClean="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800" b="0" i="0" kern="1200" dirty="0" smtClean="0">
                          <a:solidFill>
                            <a:schemeClr val="tx1"/>
                          </a:solidFill>
                          <a:latin typeface="+mn-lt"/>
                          <a:ea typeface="+mn-ea"/>
                          <a:cs typeface="+mn-cs"/>
                        </a:rPr>
                        <a:t>256 bytes </a:t>
                      </a:r>
                      <a:endParaRPr lang="en-IN" sz="1600" b="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4,294,967,295 bytes ~4GB</a:t>
                      </a:r>
                    </a:p>
                  </a:txBody>
                  <a:tcPr marL="91428" marR="91428"/>
                </a:tc>
                <a:extLst>
                  <a:ext uri="{0D108BD9-81ED-4DB2-BD59-A6C34878D82A}">
                    <a16:rowId xmlns:a16="http://schemas.microsoft.com/office/drawing/2014/main" xmlns="" val="10006"/>
                  </a:ext>
                </a:extLst>
              </a:tr>
              <a:tr h="370840">
                <a:tc>
                  <a:txBody>
                    <a:bodyPr/>
                    <a:lstStyle/>
                    <a:p>
                      <a:r>
                        <a:rPr lang="en-IN" sz="1600" dirty="0" smtClean="0">
                          <a:latin typeface="Arial" panose="020B0604020202020204" pitchFamily="34" charset="0"/>
                          <a:cs typeface="Arial" panose="020B0604020202020204" pitchFamily="34" charset="0"/>
                        </a:rPr>
                        <a:t>NCHAR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r h="370840">
                <a:tc>
                  <a:txBody>
                    <a:bodyPr/>
                    <a:lstStyle/>
                    <a:p>
                      <a:r>
                        <a:rPr lang="en-IN" sz="1600" dirty="0" smtClean="0">
                          <a:latin typeface="Arial" panose="020B0604020202020204" pitchFamily="34" charset="0"/>
                          <a:cs typeface="Arial" panose="020B0604020202020204" pitchFamily="34" charset="0"/>
                        </a:rPr>
                        <a:t>NVARCHAR</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tr>
            </a:tbl>
          </a:graphicData>
        </a:graphic>
      </p:graphicFrame>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p:cNvSpPr/>
          <p:nvPr/>
        </p:nvSpPr>
        <p:spPr>
          <a:xfrm>
            <a:off x="334566" y="4941168"/>
            <a:ext cx="11593288" cy="1200329"/>
          </a:xfrm>
          <a:prstGeom prst="rect">
            <a:avLst/>
          </a:prstGeom>
        </p:spPr>
        <p:txBody>
          <a:bodyPr wrap="square">
            <a:spAutoFit/>
          </a:bodyPr>
          <a:lstStyle/>
          <a:p>
            <a:r>
              <a:rPr lang="en-US" dirty="0" smtClean="0">
                <a:latin typeface="Palatino Linotype" pitchFamily="18" charset="0"/>
              </a:rPr>
              <a:t>The key </a:t>
            </a:r>
            <a:r>
              <a:rPr lang="en-US" b="1" dirty="0" smtClean="0">
                <a:latin typeface="Palatino Linotype" pitchFamily="18" charset="0"/>
              </a:rPr>
              <a:t>difference between varchar and nvarchar</a:t>
            </a:r>
            <a:r>
              <a:rPr lang="en-US" dirty="0" smtClean="0">
                <a:latin typeface="Palatino Linotype" pitchFamily="18" charset="0"/>
              </a:rPr>
              <a:t> is the way they are stored, </a:t>
            </a:r>
          </a:p>
          <a:p>
            <a:pPr marL="342900" indent="-342900">
              <a:buFont typeface="Arial" pitchFamily="34" charset="0"/>
              <a:buChar char="•"/>
            </a:pPr>
            <a:r>
              <a:rPr lang="en-US" b="1" dirty="0" smtClean="0">
                <a:latin typeface="Palatino Linotype" pitchFamily="18" charset="0"/>
              </a:rPr>
              <a:t>varchar</a:t>
            </a:r>
            <a:r>
              <a:rPr lang="en-US" dirty="0" smtClean="0">
                <a:latin typeface="Palatino Linotype" pitchFamily="18" charset="0"/>
              </a:rPr>
              <a:t> is stored as regular 8-bit data(1 byte per character)  </a:t>
            </a:r>
          </a:p>
          <a:p>
            <a:pPr marL="342900" indent="-342900">
              <a:buFont typeface="Arial" pitchFamily="34" charset="0"/>
              <a:buChar char="•"/>
            </a:pPr>
            <a:r>
              <a:rPr lang="en-US" b="1" dirty="0" smtClean="0">
                <a:latin typeface="Palatino Linotype" pitchFamily="18" charset="0"/>
              </a:rPr>
              <a:t>nvarchar</a:t>
            </a:r>
            <a:r>
              <a:rPr lang="en-US" dirty="0" smtClean="0">
                <a:latin typeface="Palatino Linotype" pitchFamily="18" charset="0"/>
              </a:rPr>
              <a:t> stores data at 2 bytes per character. Due to this reason, </a:t>
            </a:r>
            <a:r>
              <a:rPr lang="en-US" b="1" dirty="0" smtClean="0">
                <a:latin typeface="Palatino Linotype" pitchFamily="18" charset="0"/>
              </a:rPr>
              <a:t>nvarchar</a:t>
            </a:r>
            <a:r>
              <a:rPr lang="en-US" dirty="0" smtClean="0">
                <a:latin typeface="Palatino Linotype" pitchFamily="18" charset="0"/>
              </a:rPr>
              <a:t> can hold upto 4000 characters and it takes double the space as  </a:t>
            </a:r>
            <a:r>
              <a:rPr lang="en-US" b="1" dirty="0" smtClean="0">
                <a:latin typeface="Palatino Linotype" pitchFamily="18" charset="0"/>
              </a:rPr>
              <a:t>varchar</a:t>
            </a:r>
            <a:r>
              <a:rPr lang="en-US" dirty="0" smtClean="0">
                <a:latin typeface="Palatino Linotype" pitchFamily="18" charset="0"/>
              </a:rPr>
              <a:t>.</a:t>
            </a:r>
            <a:endParaRPr lang="en-US" dirty="0">
              <a:latin typeface="Palatino Linotype" pitchFamily="18" charset="0"/>
            </a:endParaRPr>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1200329"/>
          </a:xfrm>
          <a:prstGeom prst="rect">
            <a:avLst/>
          </a:prstGeom>
          <a:solidFill>
            <a:schemeClr val="bg1"/>
          </a:solidFill>
        </p:spPr>
        <p:txBody>
          <a:bodyPr wrap="square">
            <a:spAutoFit/>
          </a:bodyPr>
          <a:lstStyle/>
          <a:p>
            <a:pPr algn="r"/>
            <a:r>
              <a:rPr lang="en-US" sz="3600" dirty="0" smtClean="0"/>
              <a:t>difference between unicode and non-Unicode data type</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5" name="Table 4"/>
          <p:cNvGraphicFramePr>
            <a:graphicFrameLocks noGrp="1"/>
          </p:cNvGraphicFramePr>
          <p:nvPr/>
        </p:nvGraphicFramePr>
        <p:xfrm>
          <a:off x="334566" y="1412776"/>
          <a:ext cx="11521282" cy="4835188"/>
        </p:xfrm>
        <a:graphic>
          <a:graphicData uri="http://schemas.openxmlformats.org/drawingml/2006/table">
            <a:tbl>
              <a:tblPr>
                <a:tableStyleId>{5940675A-B579-460E-94D1-54222C63F5DA}</a:tableStyleId>
              </a:tblPr>
              <a:tblGrid>
                <a:gridCol w="6192688"/>
                <a:gridCol w="5328594"/>
              </a:tblGrid>
              <a:tr h="370994">
                <a:tc>
                  <a:txBody>
                    <a:bodyPr/>
                    <a:lstStyle/>
                    <a:p>
                      <a:pPr algn="ctr"/>
                      <a:r>
                        <a:rPr lang="en-US" sz="2000" b="1" dirty="0">
                          <a:latin typeface="Palatino Linotype" pitchFamily="18" charset="0"/>
                        </a:rPr>
                        <a:t>Non-Unicode</a:t>
                      </a:r>
                    </a:p>
                  </a:txBody>
                  <a:tcPr marL="0" marR="0" marT="0" marB="0" anchor="ctr"/>
                </a:tc>
                <a:tc>
                  <a:txBody>
                    <a:bodyPr/>
                    <a:lstStyle/>
                    <a:p>
                      <a:pPr algn="ctr"/>
                      <a:r>
                        <a:rPr lang="en-US" sz="2000" b="1" kern="1200" dirty="0">
                          <a:solidFill>
                            <a:schemeClr val="tx1"/>
                          </a:solidFill>
                          <a:latin typeface="Palatino Linotype" pitchFamily="18" charset="0"/>
                          <a:ea typeface="+mn-ea"/>
                          <a:cs typeface="+mn-cs"/>
                        </a:rPr>
                        <a:t>Unicode</a:t>
                      </a: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a:t>
                      </a:r>
                      <a:r>
                        <a:rPr lang="en-US" sz="1800" dirty="0">
                          <a:latin typeface="Palatino Linotype" pitchFamily="18" charset="0"/>
                        </a:rPr>
                        <a:t>char, varchar, text)</a:t>
                      </a:r>
                    </a:p>
                  </a:txBody>
                  <a:tcPr marL="0" marR="0" marT="0" marB="0" anchor="ctr"/>
                </a:tc>
                <a:tc>
                  <a:txBody>
                    <a:bodyPr/>
                    <a:lstStyle/>
                    <a:p>
                      <a:pPr marL="342900" indent="17463">
                        <a:buFontTx/>
                        <a:buNone/>
                      </a:pPr>
                      <a:r>
                        <a:rPr lang="en-US" sz="1800" dirty="0">
                          <a:latin typeface="Palatino Linotype" pitchFamily="18" charset="0"/>
                        </a:rPr>
                        <a:t>(nchar, </a:t>
                      </a:r>
                      <a:r>
                        <a:rPr lang="en-US" sz="1800" dirty="0" smtClean="0">
                          <a:latin typeface="Palatino Linotype" pitchFamily="18" charset="0"/>
                        </a:rPr>
                        <a:t>nvarchar)</a:t>
                      </a:r>
                      <a:endParaRPr lang="en-US" sz="1800" dirty="0">
                        <a:latin typeface="Palatino Linotype" pitchFamily="18" charset="0"/>
                      </a:endParaRPr>
                    </a:p>
                  </a:txBody>
                  <a:tcPr marL="0" marR="0" marT="0" marB="0" anchor="ctr"/>
                </a:tc>
              </a:tr>
              <a:tr h="657265">
                <a:tc>
                  <a:txBody>
                    <a:bodyPr/>
                    <a:lstStyle/>
                    <a:p>
                      <a:pPr marL="342900" indent="17463">
                        <a:buFont typeface="Arial" pitchFamily="34" charset="0"/>
                        <a:buNone/>
                      </a:pPr>
                      <a:r>
                        <a:rPr lang="en-US" sz="1800" dirty="0" smtClean="0">
                          <a:latin typeface="Palatino Linotype" pitchFamily="18" charset="0"/>
                        </a:rPr>
                        <a:t>Stores </a:t>
                      </a:r>
                      <a:r>
                        <a:rPr lang="en-US" sz="1800" dirty="0">
                          <a:latin typeface="Palatino Linotype" pitchFamily="18" charset="0"/>
                        </a:rPr>
                        <a:t>data in fixed or variable length</a:t>
                      </a:r>
                    </a:p>
                  </a:txBody>
                  <a:tcPr marL="0" marR="0" marT="0" marB="0" anchor="ctr"/>
                </a:tc>
                <a:tc>
                  <a:txBody>
                    <a:bodyPr/>
                    <a:lstStyle/>
                    <a:p>
                      <a:pPr marL="342900" indent="17463">
                        <a:buFontTx/>
                        <a:buNone/>
                      </a:pPr>
                      <a:r>
                        <a:rPr lang="en-US" sz="1800" dirty="0">
                          <a:latin typeface="Palatino Linotype" pitchFamily="18" charset="0"/>
                        </a:rPr>
                        <a:t>Same as </a:t>
                      </a:r>
                      <a:r>
                        <a:rPr lang="en-US" sz="1800" dirty="0" smtClean="0">
                          <a:latin typeface="Palatino Linotype" pitchFamily="18" charset="0"/>
                        </a:rPr>
                        <a:t>Non-Unicode</a:t>
                      </a:r>
                      <a:endParaRPr lang="en-US" sz="1800" dirty="0">
                        <a:latin typeface="Palatino Linotype" pitchFamily="18" charset="0"/>
                      </a:endParaRPr>
                    </a:p>
                  </a:txBody>
                  <a:tcPr marL="0" marR="0" marT="0" marB="0" anchor="ctr"/>
                </a:tc>
              </a:tr>
              <a:tr h="1001665">
                <a:tc>
                  <a:txBody>
                    <a:bodyPr/>
                    <a:lstStyle/>
                    <a:p>
                      <a:pPr marL="703263" indent="-342900">
                        <a:buFont typeface="Arial" pitchFamily="34" charset="0"/>
                        <a:buNone/>
                      </a:pPr>
                      <a:r>
                        <a:rPr lang="en-US" sz="1800" dirty="0" smtClean="0">
                          <a:latin typeface="Palatino Linotype" pitchFamily="18" charset="0"/>
                        </a:rPr>
                        <a:t>char</a:t>
                      </a:r>
                      <a:r>
                        <a:rPr lang="en-US" sz="1800" dirty="0">
                          <a:latin typeface="Palatino Linotype" pitchFamily="18" charset="0"/>
                        </a:rPr>
                        <a:t>: data is padded with blanks to fill the field size. </a:t>
                      </a:r>
                      <a:endParaRPr lang="en-US" sz="1800" dirty="0" smtClean="0">
                        <a:latin typeface="Palatino Linotype" pitchFamily="18" charset="0"/>
                      </a:endParaRPr>
                    </a:p>
                    <a:p>
                      <a:pPr marL="360363" indent="0">
                        <a:buFont typeface="Arial" pitchFamily="34" charset="0"/>
                        <a:buNone/>
                      </a:pPr>
                      <a:r>
                        <a:rPr lang="en-US" sz="1800" dirty="0" smtClean="0">
                          <a:latin typeface="Palatino Linotype" pitchFamily="18" charset="0"/>
                        </a:rPr>
                        <a:t>For </a:t>
                      </a:r>
                      <a:r>
                        <a:rPr lang="en-US" sz="1800" dirty="0">
                          <a:latin typeface="Palatino Linotype" pitchFamily="18" charset="0"/>
                        </a:rPr>
                        <a:t>example, if a char(10) field contains 5 characters </a:t>
                      </a:r>
                      <a:r>
                        <a:rPr lang="en-US" sz="1800" dirty="0" smtClean="0">
                          <a:latin typeface="Palatino Linotype" pitchFamily="18" charset="0"/>
                        </a:rPr>
                        <a:t>the</a:t>
                      </a:r>
                      <a:r>
                        <a:rPr lang="en-US" sz="1800" baseline="0" dirty="0" smtClean="0">
                          <a:latin typeface="Palatino Linotype" pitchFamily="18" charset="0"/>
                        </a:rPr>
                        <a:t> </a:t>
                      </a:r>
                      <a:r>
                        <a:rPr lang="en-US" sz="1800" dirty="0" smtClean="0">
                          <a:latin typeface="Palatino Linotype" pitchFamily="18" charset="0"/>
                        </a:rPr>
                        <a:t>system </a:t>
                      </a:r>
                      <a:r>
                        <a:rPr lang="en-US" sz="1800" dirty="0">
                          <a:latin typeface="Palatino Linotype" pitchFamily="18" charset="0"/>
                        </a:rPr>
                        <a:t>will pad it with 5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nchar: same as char</a:t>
                      </a:r>
                    </a:p>
                  </a:txBody>
                  <a:tcPr marL="0" marR="0" marT="0" marB="0" anchor="ctr"/>
                </a:tc>
              </a:tr>
              <a:tr h="667774">
                <a:tc>
                  <a:txBody>
                    <a:bodyPr/>
                    <a:lstStyle/>
                    <a:p>
                      <a:pPr marL="342900" indent="17463">
                        <a:buFont typeface="Arial" pitchFamily="34" charset="0"/>
                        <a:buNone/>
                      </a:pPr>
                      <a:r>
                        <a:rPr lang="en-US" sz="1800" dirty="0" smtClean="0">
                          <a:latin typeface="Palatino Linotype" pitchFamily="18" charset="0"/>
                        </a:rPr>
                        <a:t>  varchar</a:t>
                      </a:r>
                      <a:r>
                        <a:rPr lang="en-US" sz="1800" dirty="0">
                          <a:latin typeface="Palatino Linotype" pitchFamily="18" charset="0"/>
                        </a:rPr>
                        <a:t>: stores actual value and does not pad with </a:t>
                      </a:r>
                      <a:r>
                        <a:rPr lang="en-US" sz="1800" dirty="0" smtClean="0">
                          <a:latin typeface="Palatino Linotype" pitchFamily="18" charset="0"/>
                        </a:rPr>
                        <a:t>blank</a:t>
                      </a:r>
                      <a:r>
                        <a:rPr lang="en-US" sz="1800" baseline="0" dirty="0" smtClean="0">
                          <a:latin typeface="Palatino Linotype" pitchFamily="18" charset="0"/>
                        </a:rPr>
                        <a:t> spaces.</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nvarchar: same as varchar</a:t>
                      </a:r>
                    </a:p>
                  </a:txBody>
                  <a:tcPr marL="0" marR="0" marT="0" marB="0" anchor="ctr"/>
                </a:tc>
              </a:tr>
              <a:tr h="657265">
                <a:tc>
                  <a:txBody>
                    <a:bodyPr/>
                    <a:lstStyle/>
                    <a:p>
                      <a:pPr marL="342900" indent="17463">
                        <a:buFont typeface="Arial" pitchFamily="34" charset="0"/>
                        <a:buNone/>
                      </a:pPr>
                      <a:r>
                        <a:rPr lang="en-US" sz="1800" dirty="0">
                          <a:latin typeface="Palatino Linotype" pitchFamily="18" charset="0"/>
                        </a:rPr>
                        <a:t>requires 1 byte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c>
                  <a:txBody>
                    <a:bodyPr/>
                    <a:lstStyle/>
                    <a:p>
                      <a:pPr marL="342900" indent="17463">
                        <a:buFontTx/>
                        <a:buNone/>
                      </a:pPr>
                      <a:r>
                        <a:rPr lang="en-US" sz="1800" dirty="0">
                          <a:latin typeface="Palatino Linotype" pitchFamily="18" charset="0"/>
                        </a:rPr>
                        <a:t>requires 2 bytes of </a:t>
                      </a:r>
                      <a:r>
                        <a:rPr lang="en-US" sz="1800" dirty="0" smtClean="0">
                          <a:latin typeface="Palatino Linotype" pitchFamily="18" charset="0"/>
                        </a:rPr>
                        <a:t>storage.</a:t>
                      </a:r>
                      <a:endParaRPr lang="en-US" sz="1800" dirty="0">
                        <a:latin typeface="Palatino Linotype" pitchFamily="18" charset="0"/>
                      </a:endParaRPr>
                    </a:p>
                  </a:txBody>
                  <a:tcPr marL="0" marR="0" marT="0" marB="0" anchor="ctr"/>
                </a:tc>
              </a:tr>
              <a:tr h="667774">
                <a:tc>
                  <a:txBody>
                    <a:bodyPr/>
                    <a:lstStyle/>
                    <a:p>
                      <a:pPr marL="342900" indent="17463">
                        <a:buFont typeface="Arial" pitchFamily="34" charset="0"/>
                        <a:buNone/>
                      </a:pPr>
                      <a:r>
                        <a:rPr lang="en-US" sz="1800" dirty="0">
                          <a:latin typeface="Palatino Linotype" pitchFamily="18" charset="0"/>
                        </a:rPr>
                        <a:t>Best suited for </a:t>
                      </a:r>
                      <a:r>
                        <a:rPr lang="en-US" sz="1800" dirty="0" smtClean="0">
                          <a:latin typeface="Palatino Linotype" pitchFamily="18" charset="0"/>
                        </a:rPr>
                        <a:t>english characters.</a:t>
                      </a:r>
                      <a:endParaRPr lang="en-US" sz="1800" dirty="0">
                        <a:latin typeface="Palatino Linotype" pitchFamily="18" charset="0"/>
                      </a:endParaRPr>
                    </a:p>
                  </a:txBody>
                  <a:tcPr marL="0" marR="0" marT="0" marB="0" anchor="ctr"/>
                </a:tc>
                <a:tc>
                  <a:txBody>
                    <a:bodyPr/>
                    <a:lstStyle/>
                    <a:p>
                      <a:pPr marL="360363" indent="0">
                        <a:buFontTx/>
                        <a:buNone/>
                      </a:pPr>
                      <a:r>
                        <a:rPr lang="en-US" sz="1800" dirty="0">
                          <a:latin typeface="Palatino Linotype" pitchFamily="18" charset="0"/>
                        </a:rPr>
                        <a:t>Best suited for systems that need to support at </a:t>
                      </a:r>
                      <a:r>
                        <a:rPr lang="en-US" sz="1800" dirty="0" smtClean="0">
                          <a:latin typeface="Palatino Linotype" pitchFamily="18" charset="0"/>
                        </a:rPr>
                        <a:t>least</a:t>
                      </a:r>
                      <a:r>
                        <a:rPr lang="en-US" sz="1800" baseline="0" dirty="0" smtClean="0">
                          <a:latin typeface="Palatino Linotype" pitchFamily="18" charset="0"/>
                        </a:rPr>
                        <a:t> </a:t>
                      </a:r>
                      <a:r>
                        <a:rPr lang="en-US" sz="1800" dirty="0" smtClean="0">
                          <a:latin typeface="Palatino Linotype" pitchFamily="18" charset="0"/>
                        </a:rPr>
                        <a:t>one</a:t>
                      </a:r>
                      <a:r>
                        <a:rPr lang="en-US" sz="1800" dirty="0">
                          <a:latin typeface="Palatino Linotype" pitchFamily="18" charset="0"/>
                        </a:rPr>
                        <a:t> foreign </a:t>
                      </a:r>
                      <a:r>
                        <a:rPr lang="en-US" sz="1800" dirty="0" smtClean="0">
                          <a:latin typeface="Palatino Linotype" pitchFamily="18" charset="0"/>
                        </a:rPr>
                        <a:t>language (i.e. non english language)</a:t>
                      </a:r>
                      <a:endParaRPr lang="en-US" sz="1800" dirty="0">
                        <a:latin typeface="Palatino Linotype" pitchFamily="18" charset="0"/>
                      </a:endParaRPr>
                    </a:p>
                  </a:txBody>
                  <a:tcPr marL="0" marR="0" marT="0" marB="0" anchor="ctr"/>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550590" y="1382287"/>
            <a:ext cx="11089232" cy="230832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40E3735F-FB70-4CCC-B843-12E37431C3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6E27C07F-76D3-4F21-BF69-3D5A69CE3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6" name="Rectangle 15"/>
          <p:cNvSpPr/>
          <p:nvPr/>
        </p:nvSpPr>
        <p:spPr>
          <a:xfrm>
            <a:off x="1523802" y="3"/>
            <a:ext cx="9142810" cy="646331"/>
          </a:xfrm>
          <a:prstGeom prst="rect">
            <a:avLst/>
          </a:prstGeom>
          <a:solidFill>
            <a:schemeClr val="bg1"/>
          </a:solidFill>
        </p:spPr>
        <p:txBody>
          <a:bodyPr wrap="square">
            <a:spAutoFit/>
          </a:bodyPr>
          <a:lstStyle/>
          <a:p>
            <a:pPr algn="r"/>
            <a:r>
              <a:rPr lang="en-US" sz="3600" dirty="0" smtClean="0"/>
              <a:t>difference between char and varchar data type</a:t>
            </a:r>
            <a:endParaRPr lang="en-IN" sz="36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nvGraphicFramePr>
        <p:xfrm>
          <a:off x="262558" y="1196632"/>
          <a:ext cx="11593287" cy="3024456"/>
        </p:xfrm>
        <a:graphic>
          <a:graphicData uri="http://schemas.openxmlformats.org/drawingml/2006/table">
            <a:tbl>
              <a:tblPr>
                <a:tableStyleId>{5940675A-B579-460E-94D1-54222C63F5DA}</a:tableStyleId>
              </a:tblPr>
              <a:tblGrid>
                <a:gridCol w="5805603"/>
                <a:gridCol w="5787684"/>
              </a:tblGrid>
              <a:tr h="453818">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CHAR</a:t>
                      </a:r>
                      <a:endParaRPr lang="en-US" sz="2000" b="1" kern="1200" dirty="0">
                        <a:solidFill>
                          <a:schemeClr val="tx1"/>
                        </a:solidFill>
                        <a:latin typeface="Palatino Linotype" pitchFamily="18" charset="0"/>
                        <a:ea typeface="+mn-ea"/>
                        <a:cs typeface="+mn-cs"/>
                      </a:endParaRPr>
                    </a:p>
                  </a:txBody>
                  <a:tcPr marL="76095" marR="76095" marT="76095" marB="76095"/>
                </a:tc>
                <a:tc>
                  <a:txBody>
                    <a:bodyPr/>
                    <a:lstStyle/>
                    <a:p>
                      <a:pPr marL="0" algn="ctr" defTabSz="914400" rtl="0" eaLnBrk="1" fontAlgn="t" latinLnBrk="0" hangingPunct="1"/>
                      <a:r>
                        <a:rPr lang="en-US" sz="2000" b="1" kern="1200" dirty="0" smtClean="0">
                          <a:solidFill>
                            <a:schemeClr val="tx1"/>
                          </a:solidFill>
                          <a:latin typeface="Palatino Linotype" pitchFamily="18" charset="0"/>
                          <a:ea typeface="+mn-ea"/>
                          <a:cs typeface="+mn-cs"/>
                        </a:rPr>
                        <a:t>VARCHAR</a:t>
                      </a:r>
                      <a:endParaRPr lang="en-US" sz="2000" b="1" kern="1200" dirty="0">
                        <a:solidFill>
                          <a:schemeClr val="tx1"/>
                        </a:solidFill>
                        <a:latin typeface="Palatino Linotype" pitchFamily="18" charset="0"/>
                        <a:ea typeface="+mn-ea"/>
                        <a:cs typeface="+mn-cs"/>
                      </a:endParaRPr>
                    </a:p>
                  </a:txBody>
                  <a:tcPr marL="76095" marR="76095" marT="76095" marB="76095"/>
                </a:tc>
              </a:tr>
              <a:tr h="786396">
                <a:tc>
                  <a:txBody>
                    <a:bodyPr/>
                    <a:lstStyle/>
                    <a:p>
                      <a:pPr marL="360363" indent="0" fontAlgn="t"/>
                      <a:r>
                        <a:rPr lang="en-US" sz="1800" dirty="0">
                          <a:latin typeface="Palatino Linotype" pitchFamily="18" charset="0"/>
                        </a:rPr>
                        <a:t>It stores values in fixed lengths and are padded </a:t>
                      </a:r>
                      <a:r>
                        <a:rPr lang="en-US" sz="1800" dirty="0" smtClean="0">
                          <a:latin typeface="Palatino Linotype" pitchFamily="18" charset="0"/>
                        </a:rPr>
                        <a:t>with </a:t>
                      </a:r>
                      <a:r>
                        <a:rPr lang="en-US" sz="1800" dirty="0">
                          <a:latin typeface="Palatino Linotype" pitchFamily="18" charset="0"/>
                        </a:rPr>
                        <a:t>space characters to match the specified </a:t>
                      </a:r>
                      <a:r>
                        <a:rPr lang="en-US" sz="1800" dirty="0" smtClean="0">
                          <a:latin typeface="Palatino Linotype" pitchFamily="18" charset="0"/>
                        </a:rPr>
                        <a:t>length</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VARCHAR stores values in variable </a:t>
                      </a:r>
                      <a:r>
                        <a:rPr lang="en-US" sz="1800" dirty="0" smtClean="0">
                          <a:latin typeface="Palatino Linotype" pitchFamily="18" charset="0"/>
                        </a:rPr>
                        <a:t>length and </a:t>
                      </a:r>
                      <a:r>
                        <a:rPr lang="en-US" sz="1800" dirty="0">
                          <a:latin typeface="Palatino Linotype" pitchFamily="18" charset="0"/>
                        </a:rPr>
                        <a:t>are not padded with </a:t>
                      </a:r>
                      <a:r>
                        <a:rPr lang="en-US" sz="1800" dirty="0" smtClean="0">
                          <a:latin typeface="Palatino Linotype" pitchFamily="18" charset="0"/>
                        </a:rPr>
                        <a:t>space characters</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can hold a maximum of 255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c>
                  <a:txBody>
                    <a:bodyPr/>
                    <a:lstStyle/>
                    <a:p>
                      <a:pPr marL="360363" indent="0" fontAlgn="t"/>
                      <a:r>
                        <a:rPr lang="en-US" sz="1800" dirty="0">
                          <a:latin typeface="Palatino Linotype" pitchFamily="18" charset="0"/>
                        </a:rPr>
                        <a:t>It can hold a maximum of 65,535 characters</a:t>
                      </a:r>
                      <a:r>
                        <a:rPr lang="en-US" sz="1800" dirty="0" smtClean="0">
                          <a:latin typeface="Palatino Linotype" pitchFamily="18" charset="0"/>
                        </a:rPr>
                        <a:t>.</a:t>
                      </a:r>
                      <a:endParaRPr lang="en-US" sz="1800" dirty="0">
                        <a:latin typeface="Palatino Linotype" pitchFamily="18" charset="0"/>
                      </a:endParaRPr>
                    </a:p>
                  </a:txBody>
                  <a:tcPr marL="76095" marR="76095" marT="76095" marB="76095"/>
                </a:tc>
              </a:tr>
              <a:tr h="684000">
                <a:tc>
                  <a:txBody>
                    <a:bodyPr/>
                    <a:lstStyle/>
                    <a:p>
                      <a:pPr marL="360363" indent="0" fontAlgn="t"/>
                      <a:r>
                        <a:rPr lang="en-US" sz="1800" dirty="0">
                          <a:latin typeface="Palatino Linotype" pitchFamily="18" charset="0"/>
                        </a:rPr>
                        <a:t>It uses static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 CREATE TABLE emp(name CHAR(10</a:t>
                      </a:r>
                      <a:r>
                        <a:rPr lang="en-US" sz="1800" dirty="0">
                          <a:latin typeface="Palatino Linotype" pitchFamily="18" charset="0"/>
                        </a:rPr>
                        <a:t>)); </a:t>
                      </a:r>
                    </a:p>
                  </a:txBody>
                  <a:tcPr marL="76095" marR="76095" marT="76095" marB="76095"/>
                </a:tc>
                <a:tc>
                  <a:txBody>
                    <a:bodyPr/>
                    <a:lstStyle/>
                    <a:p>
                      <a:pPr marL="360363" indent="0" fontAlgn="t"/>
                      <a:r>
                        <a:rPr lang="en-US" sz="1800" dirty="0">
                          <a:latin typeface="Palatino Linotype" pitchFamily="18" charset="0"/>
                        </a:rPr>
                        <a:t>It uses dynamic memory allocation</a:t>
                      </a:r>
                      <a:r>
                        <a:rPr lang="en-US" sz="1800" dirty="0" smtClean="0">
                          <a:latin typeface="Palatino Linotype" pitchFamily="18" charset="0"/>
                        </a:rPr>
                        <a:t>.</a:t>
                      </a:r>
                    </a:p>
                    <a:p>
                      <a:pPr marL="360363" indent="0" fontAlgn="t"/>
                      <a:endParaRPr lang="en-US" sz="800" dirty="0" smtClean="0">
                        <a:latin typeface="Palatino Linotype" pitchFamily="18" charset="0"/>
                      </a:endParaRPr>
                    </a:p>
                    <a:p>
                      <a:pPr marL="360363" indent="0" fontAlgn="t"/>
                      <a:r>
                        <a:rPr lang="en-US" sz="1800" dirty="0" smtClean="0">
                          <a:latin typeface="Palatino Linotype" pitchFamily="18" charset="0"/>
                        </a:rPr>
                        <a:t>e.g.</a:t>
                      </a:r>
                    </a:p>
                    <a:p>
                      <a:pPr marL="360363" indent="0" fontAlgn="t"/>
                      <a:r>
                        <a:rPr lang="en-US" sz="1800" dirty="0" smtClean="0">
                          <a:latin typeface="Palatino Linotype" pitchFamily="18" charset="0"/>
                        </a:rPr>
                        <a:t>mysql&gt;create </a:t>
                      </a:r>
                      <a:r>
                        <a:rPr lang="en-US" sz="1800" dirty="0">
                          <a:latin typeface="Palatino Linotype" pitchFamily="18" charset="0"/>
                        </a:rPr>
                        <a:t>table emp1(name </a:t>
                      </a:r>
                      <a:r>
                        <a:rPr lang="en-US" sz="1800" dirty="0" smtClean="0">
                          <a:latin typeface="Palatino Linotype" pitchFamily="18" charset="0"/>
                        </a:rPr>
                        <a:t>VARCHAR(10</a:t>
                      </a:r>
                      <a:r>
                        <a:rPr lang="en-US" sz="1800" dirty="0">
                          <a:latin typeface="Palatino Linotype" pitchFamily="18" charset="0"/>
                        </a:rPr>
                        <a:t>)); </a:t>
                      </a:r>
                    </a:p>
                  </a:txBody>
                  <a:tcPr marL="76095" marR="76095" marT="76095" marB="76095"/>
                </a:tc>
              </a:tr>
            </a:tbl>
          </a:graphicData>
        </a:graphic>
      </p:graphicFrame>
      <p:sp>
        <p:nvSpPr>
          <p:cNvPr id="6" name="Rectangle 5"/>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274839" y="1628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a:t>
                      </a:r>
                      <a:r>
                        <a:rPr lang="en-IN" dirty="0"/>
                        <a:t>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sz="1800" kern="1200" dirty="0">
                        <a:solidFill>
                          <a:schemeClr val="tx1"/>
                        </a:solidFill>
                        <a:latin typeface="+mn-lt"/>
                        <a:ea typeface="+mn-ea"/>
                        <a:cs typeface="+mn-cs"/>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286561" y="2980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smtClean="0"/>
                        <a:t>name1 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a:t>
                      </a:r>
                      <a:r>
                        <a:rPr lang="en-IN" baseline="0"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smtClean="0"/>
                        <a:t>name2 VARCHAR(10</a:t>
                      </a:r>
                      <a:r>
                        <a:rPr lang="en-IN" dirty="0"/>
                        <a:t>)</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R</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J</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a:t>
                      </a:r>
                      <a:r>
                        <a:rPr lang="en-IN" dirty="0" smtClean="0"/>
                        <a:t>3</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315408" y="2500183"/>
            <a:ext cx="1645002" cy="400110"/>
          </a:xfrm>
          <a:prstGeom prst="rect">
            <a:avLst/>
          </a:prstGeom>
        </p:spPr>
        <p:txBody>
          <a:bodyPr wrap="none">
            <a:spAutoFit/>
          </a:bodyPr>
          <a:lstStyle/>
          <a:p>
            <a:r>
              <a:rPr lang="en-US" sz="2000" dirty="0" smtClean="0">
                <a:solidFill>
                  <a:srgbClr val="DC525C"/>
                </a:solidFill>
                <a:latin typeface="Segoe UI Light" panose="020B0502040204020203" pitchFamily="34" charset="0"/>
                <a:cs typeface="Segoe UI Light" panose="020B0502040204020203" pitchFamily="34" charset="0"/>
              </a:rPr>
              <a:t>but in </a:t>
            </a:r>
            <a:r>
              <a:rPr lang="en-US" sz="2000" dirty="0">
                <a:solidFill>
                  <a:srgbClr val="DC525C"/>
                </a:solidFill>
                <a:latin typeface="Segoe UI Light" panose="020B0502040204020203" pitchFamily="34" charset="0"/>
                <a:cs typeface="Segoe UI Light" panose="020B0502040204020203" pitchFamily="34" charset="0"/>
              </a:rPr>
              <a:t>MySQL</a:t>
            </a:r>
            <a:endParaRPr lang="en-IN" sz="2000" dirty="0"/>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5" name="Rectangle 14"/>
          <p:cNvSpPr/>
          <p:nvPr/>
        </p:nvSpPr>
        <p:spPr>
          <a:xfrm>
            <a:off x="130884" y="692696"/>
            <a:ext cx="6900426" cy="646331"/>
          </a:xfrm>
          <a:prstGeom prst="rect">
            <a:avLst/>
          </a:prstGeom>
        </p:spPr>
        <p:txBody>
          <a:bodyPr wrap="square">
            <a:spAutoFit/>
          </a:bodyPr>
          <a:lstStyle/>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char</a:t>
            </a:r>
            <a:r>
              <a:rPr lang="en-IN" dirty="0">
                <a:solidFill>
                  <a:srgbClr val="0089A4"/>
                </a:solidFill>
                <a:latin typeface="Palatino Linotype" panose="02040502050505030304" pitchFamily="18" charset="0"/>
              </a:rPr>
              <a:t> is a fixed-length character data type, </a:t>
            </a:r>
          </a:p>
          <a:p>
            <a:pPr marL="457200" indent="-457200">
              <a:buFont typeface="Arial" pitchFamily="34" charset="0"/>
              <a:buChar char="•"/>
            </a:pPr>
            <a:r>
              <a:rPr lang="en-IN" dirty="0">
                <a:solidFill>
                  <a:srgbClr val="0089A4"/>
                </a:solidFill>
                <a:latin typeface="Palatino Linotype" panose="02040502050505030304" pitchFamily="18" charset="0"/>
              </a:rPr>
              <a:t>The </a:t>
            </a:r>
            <a:r>
              <a:rPr lang="en-IN" b="1" dirty="0">
                <a:solidFill>
                  <a:srgbClr val="0089A4"/>
                </a:solidFill>
                <a:latin typeface="Palatino Linotype" panose="02040502050505030304" pitchFamily="18" charset="0"/>
              </a:rPr>
              <a:t>varchar</a:t>
            </a:r>
            <a:r>
              <a:rPr lang="en-IN" dirty="0">
                <a:solidFill>
                  <a:srgbClr val="0089A4"/>
                </a:solidFill>
                <a:latin typeface="Palatino Linotype" panose="02040502050505030304" pitchFamily="18" charset="0"/>
              </a:rPr>
              <a:t> is a variable-length character data type.</a:t>
            </a:r>
          </a:p>
        </p:txBody>
      </p:sp>
      <p:sp>
        <p:nvSpPr>
          <p:cNvPr id="16" name="Rectangle 15"/>
          <p:cNvSpPr/>
          <p:nvPr/>
        </p:nvSpPr>
        <p:spPr>
          <a:xfrm>
            <a:off x="262559" y="3933056"/>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594948" name="Picture 4"/>
          <p:cNvPicPr>
            <a:picLocks noChangeAspect="1" noChangeArrowheads="1"/>
          </p:cNvPicPr>
          <p:nvPr/>
        </p:nvPicPr>
        <p:blipFill>
          <a:blip r:embed="rId3" cstate="print"/>
          <a:srcRect/>
          <a:stretch>
            <a:fillRect/>
          </a:stretch>
        </p:blipFill>
        <p:spPr bwMode="auto">
          <a:xfrm>
            <a:off x="3718942" y="3861048"/>
            <a:ext cx="2422087" cy="1296144"/>
          </a:xfrm>
          <a:prstGeom prst="rect">
            <a:avLst/>
          </a:prstGeom>
          <a:noFill/>
          <a:ln w="9525">
            <a:noFill/>
            <a:miter lim="800000"/>
            <a:headEnd/>
            <a:tailEnd/>
          </a:ln>
        </p:spPr>
      </p:pic>
      <p:sp>
        <p:nvSpPr>
          <p:cNvPr id="17" name="Rectangle 16"/>
          <p:cNvSpPr/>
          <p:nvPr/>
        </p:nvSpPr>
        <p:spPr>
          <a:xfrm>
            <a:off x="334566" y="5229200"/>
            <a:ext cx="10306219" cy="646331"/>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594949" name="Picture 5"/>
          <p:cNvPicPr>
            <a:picLocks noChangeAspect="1" noChangeArrowheads="1"/>
          </p:cNvPicPr>
          <p:nvPr/>
        </p:nvPicPr>
        <p:blipFill>
          <a:blip r:embed="rId4" cstate="print"/>
          <a:srcRect/>
          <a:stretch>
            <a:fillRect/>
          </a:stretch>
        </p:blipFill>
        <p:spPr bwMode="auto">
          <a:xfrm>
            <a:off x="694605" y="5877272"/>
            <a:ext cx="2622431" cy="648072"/>
          </a:xfrm>
          <a:prstGeom prst="rect">
            <a:avLst/>
          </a:prstGeom>
          <a:noFill/>
          <a:ln w="9525">
            <a:noFill/>
            <a:miter lim="800000"/>
            <a:headEnd/>
            <a:tailEnd/>
          </a:ln>
        </p:spPr>
      </p:pic>
      <p:sp>
        <p:nvSpPr>
          <p:cNvPr id="13" name="Rectangle 12"/>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3109" y="1124744"/>
            <a:ext cx="11737304" cy="646331"/>
          </a:xfrm>
          <a:prstGeom prst="rect">
            <a:avLst/>
          </a:prstGeom>
          <a:noFill/>
        </p:spPr>
        <p:txBody>
          <a:bodyPr wrap="square">
            <a:spAutoFit/>
          </a:bodyPr>
          <a:lstStyle/>
          <a:p>
            <a:r>
              <a:rPr lang="en-IN" dirty="0">
                <a:latin typeface="Palatino Linotype" pitchFamily="18" charset="0"/>
              </a:rPr>
              <a:t>When CHAR values are retrieved, the trailing spaces are removed (unless the </a:t>
            </a:r>
            <a:r>
              <a:rPr lang="en-IN" b="1" dirty="0">
                <a:latin typeface="Palatino Linotype" pitchFamily="18" charset="0"/>
              </a:rPr>
              <a:t>PAD_CHAR_TO_FULL_LENGTH</a:t>
            </a:r>
            <a:r>
              <a:rPr lang="en-IN" b="1" i="1" dirty="0">
                <a:latin typeface="Palatino Linotype" pitchFamily="18" charset="0"/>
              </a:rPr>
              <a:t> </a:t>
            </a:r>
            <a:r>
              <a:rPr lang="en-IN" dirty="0">
                <a:latin typeface="Palatino Linotype" pitchFamily="18" charset="0"/>
              </a:rPr>
              <a:t>SQL mode is enabled)</a:t>
            </a: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Rectangle 12"/>
          <p:cNvSpPr/>
          <p:nvPr/>
        </p:nvSpPr>
        <p:spPr>
          <a:xfrm>
            <a:off x="597125" y="1916832"/>
            <a:ext cx="8990430"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SET sql_mode = 'PAD_CHAR_TO_FULL_LENGTH';</a:t>
            </a:r>
          </a:p>
        </p:txBody>
      </p:sp>
      <p:sp>
        <p:nvSpPr>
          <p:cNvPr id="16" name="Rectangle 15"/>
          <p:cNvSpPr/>
          <p:nvPr/>
        </p:nvSpPr>
        <p:spPr>
          <a:xfrm>
            <a:off x="541516" y="3068960"/>
            <a:ext cx="2880319" cy="1200329"/>
          </a:xfrm>
          <a:prstGeom prst="rect">
            <a:avLst/>
          </a:prstGeom>
        </p:spPr>
        <p:txBody>
          <a:bodyPr wrap="square">
            <a:spAutoFit/>
          </a:bodyPr>
          <a:lstStyle/>
          <a:p>
            <a:r>
              <a:rPr lang="en-US" dirty="0" smtClean="0"/>
              <a:t>CREATE TABLE string_table (</a:t>
            </a:r>
          </a:p>
          <a:p>
            <a:r>
              <a:rPr lang="en-US" dirty="0" smtClean="0"/>
              <a:t>   col_char CHAR(10),</a:t>
            </a:r>
          </a:p>
          <a:p>
            <a:r>
              <a:rPr lang="en-US" dirty="0" smtClean="0"/>
              <a:t>   col_varchar VARCHAR(10)</a:t>
            </a:r>
          </a:p>
          <a:p>
            <a:r>
              <a:rPr lang="en-US" dirty="0" smtClean="0"/>
              <a:t>);</a:t>
            </a:r>
            <a:endParaRPr lang="en-US" dirty="0"/>
          </a:p>
        </p:txBody>
      </p:sp>
      <p:pic>
        <p:nvPicPr>
          <p:cNvPr id="17" name="Picture 4"/>
          <p:cNvPicPr>
            <a:picLocks noChangeAspect="1" noChangeArrowheads="1"/>
          </p:cNvPicPr>
          <p:nvPr/>
        </p:nvPicPr>
        <p:blipFill>
          <a:blip r:embed="rId3" cstate="print"/>
          <a:srcRect/>
          <a:stretch>
            <a:fillRect/>
          </a:stretch>
        </p:blipFill>
        <p:spPr bwMode="auto">
          <a:xfrm>
            <a:off x="3997899" y="2996952"/>
            <a:ext cx="2422087" cy="1296144"/>
          </a:xfrm>
          <a:prstGeom prst="rect">
            <a:avLst/>
          </a:prstGeom>
          <a:noFill/>
          <a:ln w="9525">
            <a:noFill/>
            <a:miter lim="800000"/>
            <a:headEnd/>
            <a:tailEnd/>
          </a:ln>
        </p:spPr>
      </p:pic>
      <p:sp>
        <p:nvSpPr>
          <p:cNvPr id="18" name="Rectangle 17"/>
          <p:cNvSpPr/>
          <p:nvPr/>
        </p:nvSpPr>
        <p:spPr>
          <a:xfrm>
            <a:off x="613523" y="4521894"/>
            <a:ext cx="10306219" cy="923330"/>
          </a:xfrm>
          <a:prstGeom prst="rect">
            <a:avLst/>
          </a:prstGeom>
        </p:spPr>
        <p:txBody>
          <a:bodyPr wrap="none">
            <a:spAutoFit/>
          </a:bodyPr>
          <a:lstStyle/>
          <a:p>
            <a:pPr marL="342900" indent="-342900">
              <a:buFont typeface="Arial" pitchFamily="34" charset="0"/>
              <a:buChar char="•"/>
            </a:pPr>
            <a:r>
              <a:rPr lang="en-US" dirty="0" smtClean="0">
                <a:latin typeface="Palatino Linotype" pitchFamily="18" charset="0"/>
              </a:rPr>
              <a:t>INSERT INTO string_table values ('RAJ','RAJ');</a:t>
            </a:r>
          </a:p>
          <a:p>
            <a:pPr marL="342900" indent="-342900">
              <a:buFont typeface="Arial" pitchFamily="34" charset="0"/>
              <a:buChar char="•"/>
            </a:pPr>
            <a:r>
              <a:rPr lang="en-IN" b="1" dirty="0" smtClean="0">
                <a:latin typeface="Palatino Linotype" panose="02040502050505030304" pitchFamily="18" charset="0"/>
                <a:cs typeface="Arial" panose="020B0604020202020204" pitchFamily="34" charset="0"/>
              </a:rPr>
              <a:t>SET sql_mode = 'PAD_CHAR_TO_FULL_LENGTH';</a:t>
            </a:r>
          </a:p>
          <a:p>
            <a:pPr marL="342900" indent="-342900">
              <a:buFont typeface="Arial" pitchFamily="34" charset="0"/>
              <a:buChar char="•"/>
            </a:pPr>
            <a:r>
              <a:rPr lang="en-US" dirty="0" smtClean="0">
                <a:latin typeface="Palatino Linotype" pitchFamily="18" charset="0"/>
              </a:rPr>
              <a:t>SELECT length(col_char) as stringLenth, length(col_varchar) as stringLenth FROM string_table;</a:t>
            </a:r>
            <a:endParaRPr lang="en-US" dirty="0">
              <a:latin typeface="Palatino Linotype" pitchFamily="18" charset="0"/>
            </a:endParaRPr>
          </a:p>
        </p:txBody>
      </p:sp>
      <p:pic>
        <p:nvPicPr>
          <p:cNvPr id="668674" name="Picture 2"/>
          <p:cNvPicPr>
            <a:picLocks noChangeAspect="1" noChangeArrowheads="1"/>
          </p:cNvPicPr>
          <p:nvPr/>
        </p:nvPicPr>
        <p:blipFill>
          <a:blip r:embed="rId4" cstate="print"/>
          <a:srcRect/>
          <a:stretch>
            <a:fillRect/>
          </a:stretch>
        </p:blipFill>
        <p:spPr bwMode="auto">
          <a:xfrm>
            <a:off x="694606" y="5589240"/>
            <a:ext cx="2786403" cy="648000"/>
          </a:xfrm>
          <a:prstGeom prst="rect">
            <a:avLst/>
          </a:prstGeom>
          <a:noFill/>
          <a:ln w="9525">
            <a:noFill/>
            <a:miter lim="800000"/>
            <a:headEnd/>
            <a:tailEnd/>
          </a:ln>
        </p:spPr>
      </p:pic>
      <p:sp>
        <p:nvSpPr>
          <p:cNvPr id="15" name="Rectangle 14"/>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string datatype</a:t>
            </a:r>
            <a:endParaRPr lang="en-IN" sz="3600" dirty="0">
              <a:latin typeface="Arial" panose="020B0604020202020204" pitchFamily="34" charset="0"/>
              <a:cs typeface="Arial" panose="020B0604020202020204" pitchFamily="34" charset="0"/>
            </a:endParaRPr>
          </a:p>
        </p:txBody>
      </p:sp>
      <p:sp>
        <p:nvSpPr>
          <p:cNvPr id="14" name="Rectangle 13"/>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date and time datatype</a:t>
            </a:r>
            <a:endParaRPr lang="en-IN" sz="360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95887022"/>
              </p:ext>
            </p:extLst>
          </p:nvPr>
        </p:nvGraphicFramePr>
        <p:xfrm>
          <a:off x="406574" y="764704"/>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Palatino Linotype" pitchFamily="18" charset="0"/>
                          <a:cs typeface="Arial" panose="020B0604020202020204" pitchFamily="34" charset="0"/>
                        </a:rPr>
                        <a:t>YEAR</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1 byte</a:t>
                      </a:r>
                    </a:p>
                  </a:txBody>
                  <a:tcPr marL="91428" marR="91428" anchor="ctr">
                    <a:solidFill>
                      <a:schemeClr val="bg1"/>
                    </a:solidFill>
                  </a:tcPr>
                </a:tc>
                <a:tc>
                  <a:txBody>
                    <a:bodyPr/>
                    <a:lstStyle/>
                    <a:p>
                      <a:r>
                        <a:rPr lang="en-US" sz="1800" dirty="0" smtClean="0">
                          <a:solidFill>
                            <a:schemeClr val="tx1"/>
                          </a:solidFill>
                          <a:latin typeface="Palatino Linotype" pitchFamily="18" charset="0"/>
                          <a:cs typeface="Arial" panose="020B0604020202020204" pitchFamily="34" charset="0"/>
                        </a:rPr>
                        <a:t>YYYY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of 1901 to 2155</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800" dirty="0">
                          <a:solidFill>
                            <a:schemeClr val="tx1"/>
                          </a:solidFill>
                          <a:latin typeface="Palatino Linotype" pitchFamily="18" charset="0"/>
                          <a:cs typeface="Arial" panose="020B0604020202020204" pitchFamily="34" charset="0"/>
                        </a:rPr>
                        <a:t>DATE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YYYY-MM-DD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to '9999-12-31'</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800" dirty="0">
                          <a:solidFill>
                            <a:schemeClr val="tx1"/>
                          </a:solidFill>
                          <a:latin typeface="Palatino Linotype" pitchFamily="18" charset="0"/>
                          <a:cs typeface="Arial" panose="020B0604020202020204" pitchFamily="34" charset="0"/>
                        </a:rPr>
                        <a:t>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800" dirty="0">
                          <a:solidFill>
                            <a:schemeClr val="tx1"/>
                          </a:solidFill>
                          <a:latin typeface="Palatino Linotype" pitchFamily="18" charset="0"/>
                          <a:cs typeface="Arial" panose="020B0604020202020204" pitchFamily="34" charset="0"/>
                        </a:rPr>
                        <a:t>DATETIME</a:t>
                      </a:r>
                    </a:p>
                  </a:txBody>
                  <a:tcPr marL="91428" marR="91428" anchor="ctr">
                    <a:solidFill>
                      <a:schemeClr val="bg1"/>
                    </a:solidFill>
                  </a:tcPr>
                </a:tc>
                <a:tc>
                  <a:txBody>
                    <a:bodyPr/>
                    <a:lstStyle/>
                    <a:p>
                      <a:r>
                        <a:rPr lang="en-IN" sz="1800" dirty="0">
                          <a:solidFill>
                            <a:schemeClr val="tx1"/>
                          </a:solidFill>
                          <a:latin typeface="Palatino Linotype"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itchFamily="18" charset="0"/>
                          <a:ea typeface="+mn-ea"/>
                          <a:cs typeface="+mn-cs"/>
                        </a:rPr>
                        <a:t>YYYY-MM-DD </a:t>
                      </a:r>
                      <a:r>
                        <a:rPr lang="en-IN" sz="1800" b="0" i="0" kern="1200" dirty="0" smtClean="0">
                          <a:solidFill>
                            <a:schemeClr val="tx1"/>
                          </a:solidFill>
                          <a:effectLst/>
                          <a:latin typeface="Palatino Linotype" pitchFamily="18" charset="0"/>
                          <a:ea typeface="+mn-ea"/>
                          <a:cs typeface="+mn-cs"/>
                        </a:rPr>
                        <a:t>hh:mm:ss </a:t>
                      </a:r>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'1000-01-01 00:00:00' to '9999-12-31 23:59:59'</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886169" y="2852936"/>
            <a:ext cx="2289157" cy="1944216"/>
          </a:xfrm>
          <a:prstGeom prst="rect">
            <a:avLst/>
          </a:prstGeom>
          <a:noFill/>
          <a:ln w="9525">
            <a:noFill/>
            <a:miter lim="800000"/>
            <a:headEnd/>
            <a:tailEnd/>
          </a:ln>
        </p:spPr>
      </p:pic>
      <p:sp>
        <p:nvSpPr>
          <p:cNvPr id="7" name="Rectangle 6"/>
          <p:cNvSpPr/>
          <p:nvPr/>
        </p:nvSpPr>
        <p:spPr>
          <a:xfrm>
            <a:off x="421674" y="2852936"/>
            <a:ext cx="3456384" cy="1754326"/>
          </a:xfrm>
          <a:prstGeom prst="rect">
            <a:avLst/>
          </a:prstGeom>
        </p:spPr>
        <p:txBody>
          <a:bodyPr wrap="square">
            <a:spAutoFit/>
          </a:bodyPr>
          <a:lstStyle/>
          <a:p>
            <a:r>
              <a:rPr lang="en-US" dirty="0" smtClean="0"/>
              <a:t>CREATE TABLE date_table (    </a:t>
            </a:r>
          </a:p>
          <a:p>
            <a:r>
              <a:rPr lang="en-US" dirty="0" smtClean="0"/>
              <a:t>   col_year YEAR,</a:t>
            </a:r>
          </a:p>
          <a:p>
            <a:r>
              <a:rPr lang="en-US" dirty="0" smtClean="0"/>
              <a:t>   col_date DATE,</a:t>
            </a:r>
          </a:p>
          <a:p>
            <a:r>
              <a:rPr lang="en-US" dirty="0" smtClean="0"/>
              <a:t>   col_time TIME,</a:t>
            </a:r>
          </a:p>
          <a:p>
            <a:r>
              <a:rPr lang="en-US" dirty="0" smtClean="0"/>
              <a:t>   col_datetime DATETIME </a:t>
            </a:r>
          </a:p>
          <a:p>
            <a:r>
              <a:rPr lang="en-US" dirty="0" smtClean="0"/>
              <a:t>);</a:t>
            </a:r>
            <a:endParaRPr lang="en-US" dirty="0"/>
          </a:p>
        </p:txBody>
      </p:sp>
      <p:sp>
        <p:nvSpPr>
          <p:cNvPr id="8" name="Rectangle 7"/>
          <p:cNvSpPr/>
          <p:nvPr/>
        </p:nvSpPr>
        <p:spPr>
          <a:xfrm>
            <a:off x="118542" y="4941168"/>
            <a:ext cx="9721080" cy="646331"/>
          </a:xfrm>
          <a:prstGeom prst="rect">
            <a:avLst/>
          </a:prstGeom>
        </p:spPr>
        <p:txBody>
          <a:bodyPr wrap="square">
            <a:spAutoFit/>
          </a:bodyPr>
          <a:lstStyle/>
          <a:p>
            <a:pPr marL="342900" indent="-342900">
              <a:buFont typeface="Arial" pitchFamily="34" charset="0"/>
              <a:buChar char="•"/>
            </a:pPr>
            <a:r>
              <a:rPr lang="en-US" dirty="0" smtClean="0"/>
              <a:t>INSERT INTO date_table VALUES(2020, '2020-06-01','</a:t>
            </a:r>
            <a:r>
              <a:rPr lang="en-US" b="1" dirty="0" smtClean="0">
                <a:solidFill>
                  <a:srgbClr val="FF0000"/>
                </a:solidFill>
              </a:rPr>
              <a:t>25:00:00</a:t>
            </a:r>
            <a:r>
              <a:rPr lang="en-US" dirty="0" smtClean="0"/>
              <a:t>', '2020-06-01 14:11');</a:t>
            </a:r>
          </a:p>
          <a:p>
            <a:pPr marL="342900" indent="-342900">
              <a:buFont typeface="Arial" pitchFamily="34" charset="0"/>
              <a:buChar char="•"/>
            </a:pPr>
            <a:r>
              <a:rPr lang="en-US" dirty="0" smtClean="0"/>
              <a:t>SELECT * FROM date_table;</a:t>
            </a:r>
          </a:p>
        </p:txBody>
      </p:sp>
      <p:pic>
        <p:nvPicPr>
          <p:cNvPr id="1027" name="Picture 3"/>
          <p:cNvPicPr>
            <a:picLocks noChangeAspect="1" noChangeArrowheads="1"/>
          </p:cNvPicPr>
          <p:nvPr/>
        </p:nvPicPr>
        <p:blipFill>
          <a:blip r:embed="rId4" cstate="print"/>
          <a:srcRect/>
          <a:stretch>
            <a:fillRect/>
          </a:stretch>
        </p:blipFill>
        <p:spPr bwMode="auto">
          <a:xfrm>
            <a:off x="6743279" y="5661248"/>
            <a:ext cx="1353601" cy="648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76148" y="5661248"/>
            <a:ext cx="4910946" cy="648072"/>
          </a:xfrm>
          <a:prstGeom prst="rect">
            <a:avLst/>
          </a:prstGeom>
          <a:noFill/>
          <a:ln w="9525">
            <a:noFill/>
            <a:miter lim="800000"/>
            <a:headEnd/>
            <a:tailEnd/>
          </a:ln>
        </p:spPr>
      </p:pic>
      <p:sp>
        <p:nvSpPr>
          <p:cNvPr id="11" name="Rectangle 10"/>
          <p:cNvSpPr/>
          <p:nvPr/>
        </p:nvSpPr>
        <p:spPr>
          <a:xfrm>
            <a:off x="6340863" y="5301208"/>
            <a:ext cx="5849550" cy="369332"/>
          </a:xfrm>
          <a:prstGeom prst="rect">
            <a:avLst/>
          </a:prstGeom>
        </p:spPr>
        <p:txBody>
          <a:bodyPr wrap="none">
            <a:spAutoFit/>
          </a:bodyPr>
          <a:lstStyle/>
          <a:p>
            <a:pPr marL="342900" indent="-342900">
              <a:buFont typeface="Arial" pitchFamily="34" charset="0"/>
              <a:buChar char="•"/>
            </a:pPr>
            <a:r>
              <a:rPr lang="en-US" dirty="0" smtClean="0"/>
              <a:t>SELECT DATE_FORMAT(col_time, '%T') FROM date_table;</a:t>
            </a:r>
            <a:endParaRPr lang="en-US" dirty="0"/>
          </a:p>
        </p:txBody>
      </p:sp>
      <p:sp>
        <p:nvSpPr>
          <p:cNvPr id="12" name="Rectangle 11"/>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boolean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764704"/>
            <a:ext cx="5725670" cy="369332"/>
          </a:xfrm>
          <a:prstGeom prst="rect">
            <a:avLst/>
          </a:prstGeom>
        </p:spPr>
        <p:txBody>
          <a:bodyPr wrap="none">
            <a:spAutoFit/>
          </a:bodyPr>
          <a:lstStyle/>
          <a:p>
            <a:pPr marL="285750" indent="-285750">
              <a:buFont typeface="Arial" panose="020B0604020202020204" pitchFamily="34" charset="0"/>
              <a:buChar char="•"/>
            </a:pPr>
            <a:r>
              <a:rPr lang="en-IN" dirty="0" smtClean="0">
                <a:latin typeface="Palatino Linotype" panose="02040502050505030304" pitchFamily="18" charset="0"/>
                <a:cs typeface="Arial" panose="020B0604020202020204" pitchFamily="34" charset="0"/>
              </a:rPr>
              <a:t>BOOL and BOOLEAN are synonym of TINYINT(1)</a:t>
            </a:r>
            <a:endParaRPr lang="en-IN" dirty="0">
              <a:latin typeface="Palatino Linotype" panose="02040502050505030304" pitchFamily="18" charset="0"/>
              <a:cs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4367014" y="1412776"/>
            <a:ext cx="2176242" cy="1224136"/>
          </a:xfrm>
          <a:prstGeom prst="rect">
            <a:avLst/>
          </a:prstGeom>
          <a:noFill/>
          <a:ln w="9525">
            <a:noFill/>
            <a:miter lim="800000"/>
            <a:headEnd/>
            <a:tailEnd/>
          </a:ln>
        </p:spPr>
      </p:pic>
      <p:sp>
        <p:nvSpPr>
          <p:cNvPr id="14" name="Rectangle 13"/>
          <p:cNvSpPr/>
          <p:nvPr/>
        </p:nvSpPr>
        <p:spPr>
          <a:xfrm>
            <a:off x="478582" y="1412776"/>
            <a:ext cx="3312367" cy="1200329"/>
          </a:xfrm>
          <a:prstGeom prst="rect">
            <a:avLst/>
          </a:prstGeom>
        </p:spPr>
        <p:txBody>
          <a:bodyPr wrap="square">
            <a:spAutoFit/>
          </a:bodyPr>
          <a:lstStyle/>
          <a:p>
            <a:r>
              <a:rPr lang="en-US" dirty="0" smtClean="0"/>
              <a:t>CREATE TABLE boolean_table (  </a:t>
            </a:r>
          </a:p>
          <a:p>
            <a:r>
              <a:rPr lang="en-US" dirty="0" smtClean="0"/>
              <a:t>    title VARCHAR(42),</a:t>
            </a:r>
          </a:p>
          <a:p>
            <a:r>
              <a:rPr lang="en-US" dirty="0" smtClean="0"/>
              <a:t>    completed TINYINT(1)</a:t>
            </a:r>
          </a:p>
          <a:p>
            <a:r>
              <a:rPr lang="en-US" dirty="0" smtClean="0"/>
              <a:t>);</a:t>
            </a:r>
            <a:endParaRPr lang="en-US" dirty="0"/>
          </a:p>
        </p:txBody>
      </p:sp>
      <p:sp>
        <p:nvSpPr>
          <p:cNvPr id="15" name="Rectangle 14"/>
          <p:cNvSpPr/>
          <p:nvPr/>
        </p:nvSpPr>
        <p:spPr>
          <a:xfrm>
            <a:off x="406574" y="3068960"/>
            <a:ext cx="6092825" cy="2031325"/>
          </a:xfrm>
          <a:prstGeom prst="rect">
            <a:avLst/>
          </a:prstGeom>
        </p:spPr>
        <p:txBody>
          <a:bodyPr>
            <a:spAutoFit/>
          </a:bodyPr>
          <a:lstStyle/>
          <a:p>
            <a:r>
              <a:rPr lang="en-US" dirty="0" smtClean="0"/>
              <a:t>INSERT INTO boolean_table VALUE('Task1', 0);</a:t>
            </a:r>
          </a:p>
          <a:p>
            <a:r>
              <a:rPr lang="en-US" dirty="0" smtClean="0"/>
              <a:t>INSERT INTO boolean_table VALUE('Task2', 1);</a:t>
            </a:r>
          </a:p>
          <a:p>
            <a:r>
              <a:rPr lang="en-US" dirty="0" smtClean="0"/>
              <a:t>INSERT INTO boolean_table VALUE('Task3', False);</a:t>
            </a:r>
          </a:p>
          <a:p>
            <a:r>
              <a:rPr lang="en-US" dirty="0" smtClean="0"/>
              <a:t>INSERT INTO boolean_table VALUE('Task4', True);</a:t>
            </a:r>
          </a:p>
          <a:p>
            <a:r>
              <a:rPr lang="en-US" dirty="0" smtClean="0"/>
              <a:t>INSERT INTO boolean_table VALUE('Task5', null);</a:t>
            </a:r>
          </a:p>
          <a:p>
            <a:r>
              <a:rPr lang="en-US" dirty="0" smtClean="0"/>
              <a:t>INSERT INTO boolean_table VALUE('Task6', default);</a:t>
            </a:r>
          </a:p>
          <a:p>
            <a:r>
              <a:rPr lang="en-US" dirty="0" smtClean="0"/>
              <a:t>INSERT INTO boolean_table VALUE('Task7', 1&gt;2);</a:t>
            </a:r>
          </a:p>
        </p:txBody>
      </p:sp>
      <p:pic>
        <p:nvPicPr>
          <p:cNvPr id="2052" name="Picture 4"/>
          <p:cNvPicPr>
            <a:picLocks noChangeAspect="1" noChangeArrowheads="1"/>
          </p:cNvPicPr>
          <p:nvPr/>
        </p:nvPicPr>
        <p:blipFill>
          <a:blip r:embed="rId4" cstate="print"/>
          <a:srcRect/>
          <a:stretch>
            <a:fillRect/>
          </a:stretch>
        </p:blipFill>
        <p:spPr bwMode="auto">
          <a:xfrm>
            <a:off x="7967414" y="3645024"/>
            <a:ext cx="2073929" cy="2088232"/>
          </a:xfrm>
          <a:prstGeom prst="rect">
            <a:avLst/>
          </a:prstGeom>
          <a:noFill/>
          <a:ln w="9525">
            <a:noFill/>
            <a:miter lim="800000"/>
            <a:headEnd/>
            <a:tailEnd/>
          </a:ln>
        </p:spPr>
      </p:pic>
      <p:sp>
        <p:nvSpPr>
          <p:cNvPr id="18" name="Rectangle 17"/>
          <p:cNvSpPr/>
          <p:nvPr/>
        </p:nvSpPr>
        <p:spPr>
          <a:xfrm>
            <a:off x="7751390" y="3068960"/>
            <a:ext cx="3117969" cy="369332"/>
          </a:xfrm>
          <a:prstGeom prst="rect">
            <a:avLst/>
          </a:prstGeom>
        </p:spPr>
        <p:txBody>
          <a:bodyPr wrap="none">
            <a:spAutoFit/>
          </a:bodyPr>
          <a:lstStyle/>
          <a:p>
            <a:r>
              <a:rPr lang="en-US" dirty="0" smtClean="0"/>
              <a:t>SELECT * FROM boolean_table;</a:t>
            </a:r>
            <a:endParaRPr lang="en-US" dirty="0"/>
          </a:p>
        </p:txBody>
      </p:sp>
      <p:sp>
        <p:nvSpPr>
          <p:cNvPr id="10" name="Rectangle 9"/>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smtClean="0">
                <a:latin typeface="Arial" panose="020B0604020202020204" pitchFamily="34" charset="0"/>
                <a:cs typeface="Arial" panose="020B0604020202020204" pitchFamily="34" charset="0"/>
              </a:rPr>
              <a:t>binary datatype </a:t>
            </a:r>
            <a:endParaRPr lang="en-IN" sz="3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8C6F0AA9-06F7-4616-8274-510A824F6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p:cNvSpPr/>
          <p:nvPr/>
        </p:nvSpPr>
        <p:spPr>
          <a:xfrm>
            <a:off x="478582" y="910461"/>
            <a:ext cx="11377264" cy="923330"/>
          </a:xfrm>
          <a:prstGeom prst="rect">
            <a:avLst/>
          </a:prstGeom>
        </p:spPr>
        <p:txBody>
          <a:bodyPr wrap="square">
            <a:spAutoFit/>
          </a:bodyPr>
          <a:lstStyle/>
          <a:p>
            <a:pPr marL="285750" indent="-285750">
              <a:buFont typeface="Arial" panose="020B0604020202020204" pitchFamily="34" charset="0"/>
              <a:buChar char="•"/>
            </a:pPr>
            <a:r>
              <a:rPr lang="en-IN" dirty="0" smtClean="0">
                <a:latin typeface="Palatino Linotype" pitchFamily="18" charset="0"/>
                <a:cs typeface="Arial" panose="020B0604020202020204" pitchFamily="34" charset="0"/>
              </a:rPr>
              <a:t>BLOB is </a:t>
            </a:r>
            <a:r>
              <a:rPr lang="en-US" dirty="0" smtClean="0">
                <a:latin typeface="Palatino Linotype" pitchFamily="18" charset="0"/>
              </a:rPr>
              <a:t>binary large object. BLOBs are treated as binary strings while TEXT objects are treated as character strings. BLOB can be used to store binary data that means we can store pictures, videos, sounds and programs also.</a:t>
            </a:r>
            <a:endParaRPr lang="en-IN" dirty="0">
              <a:latin typeface="Palatino Linotype" pitchFamily="18"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195887022"/>
              </p:ext>
            </p:extLst>
          </p:nvPr>
        </p:nvGraphicFramePr>
        <p:xfrm>
          <a:off x="406574" y="2052722"/>
          <a:ext cx="11521280" cy="1854200"/>
        </p:xfrm>
        <a:graphic>
          <a:graphicData uri="http://schemas.openxmlformats.org/drawingml/2006/table">
            <a:tbl>
              <a:tblPr firstRow="1" bandRow="1">
                <a:tableStyleId>{7E9639D4-E3E2-4D34-9284-5A2195B3D0D7}</a:tableStyleId>
              </a:tblPr>
              <a:tblGrid>
                <a:gridCol w="2016224">
                  <a:extLst>
                    <a:ext uri="{9D8B030D-6E8A-4147-A177-3AD203B41FA5}">
                      <a16:colId xmlns:a16="http://schemas.microsoft.com/office/drawing/2014/main" xmlns="" val="20000"/>
                    </a:ext>
                  </a:extLst>
                </a:gridCol>
                <a:gridCol w="1368152">
                  <a:extLst>
                    <a:ext uri="{9D8B030D-6E8A-4147-A177-3AD203B41FA5}">
                      <a16:colId xmlns:a16="http://schemas.microsoft.com/office/drawing/2014/main" xmlns="" val="20001"/>
                    </a:ext>
                  </a:extLst>
                </a:gridCol>
                <a:gridCol w="8136904">
                  <a:extLst>
                    <a:ext uri="{9D8B030D-6E8A-4147-A177-3AD203B41FA5}">
                      <a16:colId xmlns:a16="http://schemas.microsoft.com/office/drawing/2014/main" xmlns="" val="20002"/>
                    </a:ext>
                  </a:extLst>
                </a:gridCol>
              </a:tblGrid>
              <a:tr h="370840">
                <a:tc>
                  <a:txBody>
                    <a:bodyPr/>
                    <a:lstStyle/>
                    <a:p>
                      <a:r>
                        <a:rPr kumimoji="0" lang="en-IN" sz="1800" b="1" kern="1200" dirty="0">
                          <a:solidFill>
                            <a:schemeClr val="tx1"/>
                          </a:solidFill>
                          <a:latin typeface="Palatino Linotype" pitchFamily="18" charset="0"/>
                          <a:ea typeface="+mn-ea"/>
                          <a:cs typeface="Arial" panose="020B0604020202020204" pitchFamily="34" charset="0"/>
                        </a:rPr>
                        <a:t>Datatypes</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Size</a:t>
                      </a:r>
                    </a:p>
                  </a:txBody>
                  <a:tcPr marL="91428" marR="91428">
                    <a:solidFill>
                      <a:schemeClr val="bg1"/>
                    </a:solidFill>
                  </a:tcPr>
                </a:tc>
                <a:tc>
                  <a:txBody>
                    <a:bodyPr/>
                    <a:lstStyle/>
                    <a:p>
                      <a:r>
                        <a:rPr kumimoji="0" lang="en-IN" sz="1800" b="1" kern="1200" dirty="0">
                          <a:solidFill>
                            <a:schemeClr val="tx1"/>
                          </a:solidFill>
                          <a:latin typeface="Palatino Linotype"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US" sz="1800" b="0" i="0" kern="1200" dirty="0" smtClean="0">
                          <a:solidFill>
                            <a:schemeClr val="tx1"/>
                          </a:solidFill>
                          <a:latin typeface="Palatino Linotype" pitchFamily="18" charset="0"/>
                          <a:ea typeface="+mn-ea"/>
                          <a:cs typeface="+mn-cs"/>
                        </a:rPr>
                        <a:t>TINYBLOB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255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US" sz="1800" b="0" i="0" kern="1200" dirty="0" smtClean="0">
                          <a:solidFill>
                            <a:schemeClr val="tx1"/>
                          </a:solidFill>
                          <a:latin typeface="Palatino Linotype" pitchFamily="18" charset="0"/>
                          <a:ea typeface="+mn-ea"/>
                          <a:cs typeface="+mn-cs"/>
                        </a:rPr>
                        <a:t>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65,535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US" sz="1800" b="0" i="0" kern="1200" dirty="0" smtClean="0">
                          <a:solidFill>
                            <a:schemeClr val="tx1"/>
                          </a:solidFill>
                          <a:latin typeface="Palatino Linotype" pitchFamily="18" charset="0"/>
                          <a:ea typeface="+mn-ea"/>
                          <a:cs typeface="+mn-cs"/>
                        </a:rPr>
                        <a:t>MEDIUMBLOB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16,777,215</a:t>
                      </a:r>
                      <a:r>
                        <a:rPr lang="en-US" sz="1800" b="1" i="0" kern="1200" dirty="0" smtClean="0">
                          <a:solidFill>
                            <a:schemeClr val="tx1"/>
                          </a:solidFill>
                          <a:latin typeface="+mn-lt"/>
                          <a:ea typeface="+mn-ea"/>
                          <a:cs typeface="+mn-cs"/>
                        </a:rPr>
                        <a:t> </a:t>
                      </a:r>
                      <a:r>
                        <a:rPr lang="en-US" sz="1800" b="0" i="0" kern="1200" dirty="0" smtClean="0">
                          <a:solidFill>
                            <a:schemeClr val="tx1"/>
                          </a:solidFill>
                          <a:latin typeface="+mn-lt"/>
                          <a:ea typeface="+mn-ea"/>
                          <a:cs typeface="+mn-cs"/>
                        </a:rPr>
                        <a:t>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US" sz="1800" b="0" i="0" kern="1200" dirty="0" smtClean="0">
                          <a:solidFill>
                            <a:schemeClr val="tx1"/>
                          </a:solidFill>
                          <a:latin typeface="Palatino Linotype" pitchFamily="18" charset="0"/>
                          <a:ea typeface="+mn-ea"/>
                          <a:cs typeface="+mn-cs"/>
                        </a:rPr>
                        <a:t>LONGBLOB</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tc>
                  <a:txBody>
                    <a:bodyPr/>
                    <a:lstStyle/>
                    <a:p>
                      <a:r>
                        <a:rPr lang="en-US" sz="1800" b="1" i="0" kern="1200" dirty="0" smtClean="0">
                          <a:solidFill>
                            <a:schemeClr val="tx1"/>
                          </a:solidFill>
                          <a:latin typeface="Palatino Linotype" pitchFamily="18" charset="0"/>
                          <a:ea typeface="+mn-ea"/>
                          <a:cs typeface="+mn-cs"/>
                        </a:rPr>
                        <a:t>range</a:t>
                      </a:r>
                      <a:r>
                        <a:rPr lang="en-US" sz="1800" b="0" i="0" kern="1200" dirty="0" smtClean="0">
                          <a:solidFill>
                            <a:schemeClr val="tx1"/>
                          </a:solidFill>
                          <a:latin typeface="Palatino Linotype" pitchFamily="18" charset="0"/>
                          <a:ea typeface="+mn-ea"/>
                          <a:cs typeface="+mn-cs"/>
                        </a:rPr>
                        <a:t> is </a:t>
                      </a:r>
                      <a:r>
                        <a:rPr lang="en-US" sz="1800" b="0" i="0" kern="1200" dirty="0" smtClean="0">
                          <a:solidFill>
                            <a:schemeClr val="tx1"/>
                          </a:solidFill>
                          <a:latin typeface="+mn-lt"/>
                          <a:ea typeface="+mn-ea"/>
                          <a:cs typeface="+mn-cs"/>
                        </a:rPr>
                        <a:t>4,294,967,295 bytes.</a:t>
                      </a:r>
                      <a:endParaRPr lang="en-IN" sz="1800" dirty="0">
                        <a:solidFill>
                          <a:schemeClr val="tx1"/>
                        </a:solidFill>
                        <a:latin typeface="Palatino Linotype"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1026" name="Picture 2"/>
          <p:cNvPicPr>
            <a:picLocks noChangeAspect="1" noChangeArrowheads="1"/>
          </p:cNvPicPr>
          <p:nvPr/>
        </p:nvPicPr>
        <p:blipFill>
          <a:blip r:embed="rId3" cstate="print"/>
          <a:srcRect/>
          <a:stretch>
            <a:fillRect/>
          </a:stretch>
        </p:blipFill>
        <p:spPr bwMode="auto">
          <a:xfrm>
            <a:off x="4222998" y="4122946"/>
            <a:ext cx="2376264" cy="1659402"/>
          </a:xfrm>
          <a:prstGeom prst="rect">
            <a:avLst/>
          </a:prstGeom>
          <a:noFill/>
          <a:ln w="9525">
            <a:noFill/>
            <a:miter lim="800000"/>
            <a:headEnd/>
            <a:tailEnd/>
          </a:ln>
        </p:spPr>
      </p:pic>
      <p:sp>
        <p:nvSpPr>
          <p:cNvPr id="12" name="Rectangle 11"/>
          <p:cNvSpPr/>
          <p:nvPr/>
        </p:nvSpPr>
        <p:spPr>
          <a:xfrm>
            <a:off x="406574" y="4122946"/>
            <a:ext cx="6092825" cy="1754326"/>
          </a:xfrm>
          <a:prstGeom prst="rect">
            <a:avLst/>
          </a:prstGeom>
        </p:spPr>
        <p:txBody>
          <a:bodyPr>
            <a:spAutoFit/>
          </a:bodyPr>
          <a:lstStyle/>
          <a:p>
            <a:r>
              <a:rPr lang="en-US" dirty="0" smtClean="0"/>
              <a:t>CREATE TABLE blob_table (  </a:t>
            </a:r>
          </a:p>
          <a:p>
            <a:r>
              <a:rPr lang="en-US" dirty="0" smtClean="0"/>
              <a:t>   col_tinyblob TINYBLOB,</a:t>
            </a:r>
          </a:p>
          <a:p>
            <a:r>
              <a:rPr lang="en-US" dirty="0" smtClean="0"/>
              <a:t>   col_blob BLOB,</a:t>
            </a:r>
          </a:p>
          <a:p>
            <a:r>
              <a:rPr lang="en-US" dirty="0" smtClean="0"/>
              <a:t>   col_mediumblob MEDIUMBLOB,</a:t>
            </a:r>
          </a:p>
          <a:p>
            <a:r>
              <a:rPr lang="en-US" dirty="0" smtClean="0"/>
              <a:t>   col_LONGBLOB LONGBLOB</a:t>
            </a:r>
          </a:p>
          <a:p>
            <a:r>
              <a:rPr lang="en-US" dirty="0" smtClean="0"/>
              <a:t> );</a:t>
            </a:r>
            <a:endParaRPr lang="en-US" dirty="0"/>
          </a:p>
        </p:txBody>
      </p:sp>
      <p:sp>
        <p:nvSpPr>
          <p:cNvPr id="8" name="Rectangle 7"/>
          <p:cNvSpPr/>
          <p:nvPr/>
        </p:nvSpPr>
        <p:spPr>
          <a:xfrm>
            <a:off x="11755679" y="0"/>
            <a:ext cx="397866"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(1)</a:t>
            </a:r>
            <a:endParaRPr lang="en-US" dirty="0"/>
          </a:p>
        </p:txBody>
      </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290464"/>
            <a:ext cx="8838049" cy="914400"/>
          </a:xfrm>
          <a:prstGeom prst="rect">
            <a:avLst/>
          </a:prstGeom>
        </p:spPr>
        <p:txBody>
          <a:bodyPr>
            <a:normAutofit/>
          </a:bodyPr>
          <a:lstStyle/>
          <a:p>
            <a:pPr algn="ctr">
              <a:spcBef>
                <a:spcPct val="0"/>
              </a:spcBef>
              <a:defRPr/>
            </a:pPr>
            <a:r>
              <a:rPr lang="en-IN" sz="4800" dirty="0" smtClean="0">
                <a:latin typeface="Segoe UI Light" panose="020B0502040204020203" pitchFamily="34" charset="0"/>
                <a:cs typeface="Segoe UI Light" panose="020B0502040204020203" pitchFamily="34" charset="0"/>
              </a:rPr>
              <a:t>SQL Commands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8153EDC4-CB36-45EB-A136-391B0BA57198}"/>
              </a:ext>
            </a:extLst>
          </p:cNvPr>
          <p:cNvSpPr/>
          <p:nvPr/>
        </p:nvSpPr>
        <p:spPr>
          <a:xfrm>
            <a:off x="406574" y="2991473"/>
            <a:ext cx="10585176" cy="2435218"/>
          </a:xfrm>
          <a:prstGeom prst="rect">
            <a:avLst/>
          </a:prstGeom>
        </p:spPr>
        <p:txBody>
          <a:bodyPr wrap="square">
            <a:spAutoFit/>
          </a:bodyPr>
          <a:lstStyle/>
          <a:p>
            <a:pPr fontAlgn="base"/>
            <a:r>
              <a:rPr lang="en-US" sz="2000" dirty="0">
                <a:latin typeface="Palatino Linotype" panose="02040502050505030304" pitchFamily="18" charset="0"/>
              </a:rPr>
              <a:t>These SQL commands are mainly categorized into four categories as:</a:t>
            </a:r>
          </a:p>
          <a:p>
            <a:pPr marL="342900" indent="-342900" fontAlgn="base">
              <a:lnSpc>
                <a:spcPct val="150000"/>
              </a:lnSpc>
              <a:buFont typeface="+mj-lt"/>
              <a:buAutoNum type="arabicPeriod"/>
            </a:pPr>
            <a:endParaRPr lang="en-US" dirty="0">
              <a:latin typeface="Palatino Linotype" panose="02040502050505030304" pitchFamily="18" charset="0"/>
            </a:endParaRPr>
          </a:p>
          <a:p>
            <a:pPr marL="342900" indent="-342900" fontAlgn="base">
              <a:lnSpc>
                <a:spcPct val="150000"/>
              </a:lnSpc>
              <a:buFont typeface="+mj-lt"/>
              <a:buAutoNum type="arabicPeriod"/>
            </a:pPr>
            <a:r>
              <a:rPr lang="en-US" dirty="0">
                <a:latin typeface="Palatino Linotype" panose="02040502050505030304" pitchFamily="18" charset="0"/>
              </a:rPr>
              <a:t>DDL – Data Definition Language</a:t>
            </a:r>
          </a:p>
          <a:p>
            <a:pPr marL="342900" indent="-342900" fontAlgn="base">
              <a:lnSpc>
                <a:spcPct val="150000"/>
              </a:lnSpc>
              <a:buFont typeface="+mj-lt"/>
              <a:buAutoNum type="arabicPeriod"/>
            </a:pPr>
            <a:r>
              <a:rPr lang="en-US" dirty="0">
                <a:latin typeface="Palatino Linotype" panose="02040502050505030304" pitchFamily="18" charset="0"/>
              </a:rPr>
              <a:t>DML – Data Manipulation Language</a:t>
            </a:r>
          </a:p>
          <a:p>
            <a:pPr marL="342900" indent="-342900" fontAlgn="base">
              <a:lnSpc>
                <a:spcPct val="150000"/>
              </a:lnSpc>
              <a:buFont typeface="+mj-lt"/>
              <a:buAutoNum type="arabicPeriod"/>
            </a:pPr>
            <a:r>
              <a:rPr lang="en-US" dirty="0">
                <a:latin typeface="Palatino Linotype" panose="02040502050505030304" pitchFamily="18" charset="0"/>
              </a:rPr>
              <a:t>DCL – Data Control Language</a:t>
            </a:r>
          </a:p>
          <a:p>
            <a:pPr marL="342900" indent="-342900" fontAlgn="base">
              <a:lnSpc>
                <a:spcPct val="150000"/>
              </a:lnSpc>
              <a:buFont typeface="+mj-lt"/>
              <a:buAutoNum type="arabicPeriod"/>
            </a:pPr>
            <a:r>
              <a:rPr lang="en-US" dirty="0">
                <a:latin typeface="Palatino Linotype" panose="02040502050505030304" pitchFamily="18" charset="0"/>
              </a:rPr>
              <a:t>TCL – </a:t>
            </a:r>
            <a:r>
              <a:rPr lang="en-IN" dirty="0">
                <a:latin typeface="Palatino Linotype" panose="02040502050505030304" pitchFamily="18" charset="0"/>
              </a:rPr>
              <a:t>Transaction Control Language</a:t>
            </a:r>
            <a:endParaRPr lang="en-US" dirty="0">
              <a:latin typeface="Palatino Linotype" panose="02040502050505030304" pitchFamily="18" charset="0"/>
            </a:endParaRP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DDL – Data </a:t>
            </a:r>
            <a:r>
              <a:rPr lang="en-US" sz="3600">
                <a:latin typeface="Palatino Linotype" panose="02040502050505030304" pitchFamily="18" charset="0"/>
              </a:rPr>
              <a:t>Definition Language</a:t>
            </a:r>
            <a:endParaRPr lang="en-US" sz="3600"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C707D178-938A-42DB-AC53-9C9F9C8D4B88}"/>
              </a:ext>
            </a:extLst>
          </p:cNvPr>
          <p:cNvSpPr/>
          <p:nvPr/>
        </p:nvSpPr>
        <p:spPr>
          <a:xfrm>
            <a:off x="191018" y="836712"/>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creating, modifying, and dropping the structure of database objects. Some DDL commands are CREATE, ALTER, and DROP.</a:t>
            </a:r>
            <a:endParaRPr lang="en-IN" dirty="0">
              <a:solidFill>
                <a:schemeClr val="tx1">
                  <a:lumMod val="95000"/>
                  <a:lumOff val="5000"/>
                </a:schemeClr>
              </a:solidFill>
              <a:latin typeface="Palatino Linotype" panose="02040502050505030304" pitchFamily="18" charset="0"/>
            </a:endParaRPr>
          </a:p>
        </p:txBody>
      </p:sp>
      <p:sp>
        <p:nvSpPr>
          <p:cNvPr id="9" name="Rectangle 8">
            <a:extLst>
              <a:ext uri="{FF2B5EF4-FFF2-40B4-BE49-F238E27FC236}">
                <a16:creationId xmlns:a16="http://schemas.microsoft.com/office/drawing/2014/main" xmlns="" id="{E06A65BF-748F-4D11-AF08-BBF35022EAFD}"/>
              </a:ext>
            </a:extLst>
          </p:cNvPr>
          <p:cNvSpPr/>
          <p:nvPr/>
        </p:nvSpPr>
        <p:spPr>
          <a:xfrm>
            <a:off x="191018" y="1484784"/>
            <a:ext cx="11592820" cy="504753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CREATE</a:t>
            </a:r>
            <a:r>
              <a:rPr lang="en-US" dirty="0">
                <a:solidFill>
                  <a:schemeClr val="tx1">
                    <a:lumMod val="95000"/>
                    <a:lumOff val="5000"/>
                  </a:schemeClr>
                </a:solidFill>
                <a:latin typeface="Palatino Linotype" panose="02040502050505030304" pitchFamily="18" charset="0"/>
              </a:rPr>
              <a:t>: It is used to create the database and its objects (like tables, functions, views, indexes, procedures, triggers</a:t>
            </a:r>
            <a:r>
              <a:rPr lang="en-US" dirty="0" smtClean="0">
                <a:solidFill>
                  <a:schemeClr val="tx1">
                    <a:lumMod val="95000"/>
                    <a:lumOff val="5000"/>
                  </a:schemeClr>
                </a:solidFill>
                <a:latin typeface="Palatino Linotype" panose="02040502050505030304" pitchFamily="18" charset="0"/>
              </a:rPr>
              <a:t>).</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r>
              <a:rPr lang="en-US" dirty="0" smtClean="0">
                <a:latin typeface="Palatino Linotype" pitchFamily="18" charset="0"/>
              </a:rPr>
              <a:t>  CREATE TABLE student (</a:t>
            </a:r>
          </a:p>
          <a:p>
            <a:r>
              <a:rPr lang="en-US" dirty="0" smtClean="0">
                <a:latin typeface="Palatino Linotype" pitchFamily="18" charset="0"/>
              </a:rPr>
              <a:t>    ID INT,</a:t>
            </a:r>
          </a:p>
          <a:p>
            <a:r>
              <a:rPr lang="en-US" dirty="0" smtClean="0">
                <a:latin typeface="Palatino Linotype" pitchFamily="18" charset="0"/>
              </a:rPr>
              <a:t>    firstName VARCHAR(45),</a:t>
            </a:r>
          </a:p>
          <a:p>
            <a:r>
              <a:rPr lang="en-US" dirty="0" smtClean="0">
                <a:latin typeface="Palatino Linotype" pitchFamily="18" charset="0"/>
              </a:rPr>
              <a:t>    lastName VARCHAR(45),</a:t>
            </a:r>
          </a:p>
          <a:p>
            <a:r>
              <a:rPr lang="en-US" dirty="0" smtClean="0">
                <a:latin typeface="Palatino Linotype" pitchFamily="18" charset="0"/>
              </a:rPr>
              <a:t>    DoB DATE</a:t>
            </a:r>
          </a:p>
          <a:p>
            <a:r>
              <a:rPr lang="en-US" dirty="0" smtClean="0">
                <a:latin typeface="Palatino Linotype" pitchFamily="18" charset="0"/>
              </a:rPr>
              <a:t>  );</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ALTER</a:t>
            </a:r>
            <a:r>
              <a:rPr lang="en-US" b="1" dirty="0">
                <a:solidFill>
                  <a:schemeClr val="tx1">
                    <a:lumMod val="95000"/>
                    <a:lumOff val="5000"/>
                  </a:schemeClr>
                </a:solidFill>
                <a:latin typeface="Palatino Linotype" panose="02040502050505030304" pitchFamily="18" charset="0"/>
              </a:rPr>
              <a:t>:</a:t>
            </a:r>
            <a:r>
              <a:rPr lang="en-US" dirty="0">
                <a:solidFill>
                  <a:schemeClr val="tx1">
                    <a:lumMod val="95000"/>
                    <a:lumOff val="5000"/>
                  </a:schemeClr>
                </a:solidFill>
                <a:latin typeface="Palatino Linotype" panose="02040502050505030304" pitchFamily="18" charset="0"/>
              </a:rPr>
              <a:t> Alter command is used to modify the existing database objects. It can add, delete/drop or modify columns in the existing table. It can also be used to add and drop various constraints on the existing table.</a:t>
            </a:r>
          </a:p>
          <a:p>
            <a:pPr marL="285750" indent="-285750"/>
            <a:endParaRPr lang="en-US" sz="800" dirty="0" smtClean="0">
              <a:latin typeface="Palatino Linotype" pitchFamily="18" charset="0"/>
            </a:endParaRPr>
          </a:p>
          <a:p>
            <a:pPr marL="285750" indent="-285750"/>
            <a:r>
              <a:rPr lang="en-US" dirty="0" smtClean="0">
                <a:latin typeface="Palatino Linotype" pitchFamily="18" charset="0"/>
              </a:rPr>
              <a:t>      ALTER TABLE student ADD COLUMN emailID VARCHAR(145);</a:t>
            </a:r>
          </a:p>
          <a:p>
            <a:pPr marL="285750" indent="-285750">
              <a:buFont typeface="Arial" panose="020B0604020202020204" pitchFamily="34" charset="0"/>
              <a:buChar char="•"/>
            </a:pP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solidFill>
                  <a:schemeClr val="tx1">
                    <a:lumMod val="95000"/>
                    <a:lumOff val="5000"/>
                  </a:schemeClr>
                </a:solidFill>
                <a:latin typeface="Palatino Linotype" panose="02040502050505030304" pitchFamily="18" charset="0"/>
              </a:rPr>
              <a:t>DROP</a:t>
            </a:r>
            <a:r>
              <a:rPr lang="en-US" dirty="0">
                <a:solidFill>
                  <a:schemeClr val="tx1">
                    <a:lumMod val="95000"/>
                    <a:lumOff val="5000"/>
                  </a:schemeClr>
                </a:solidFill>
                <a:latin typeface="Palatino Linotype" panose="02040502050505030304" pitchFamily="18" charset="0"/>
              </a:rPr>
              <a:t>: DROP command is used to delete the various existing database objects like (database, table, a view or other objects). </a:t>
            </a:r>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latin typeface="Palatino Linotype" pitchFamily="18" charset="0"/>
              </a:rPr>
              <a:t>     DROP TABLE student;</a:t>
            </a:r>
            <a:endParaRPr lang="en-US" dirty="0">
              <a:solidFill>
                <a:schemeClr val="tx1">
                  <a:lumMod val="95000"/>
                  <a:lumOff val="5000"/>
                </a:schemeClr>
              </a:solidFill>
              <a:latin typeface="Palatino Linotype" panose="0204050205050503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943078" y="1916832"/>
            <a:ext cx="1885031" cy="1872208"/>
          </a:xfrm>
          <a:prstGeom prst="rect">
            <a:avLst/>
          </a:prstGeom>
          <a:noFill/>
          <a:ln w="9525">
            <a:noFill/>
            <a:miter lim="800000"/>
            <a:headEnd/>
            <a:tailEnd/>
          </a:ln>
        </p:spPr>
      </p:pic>
      <p:sp>
        <p:nvSpPr>
          <p:cNvPr id="10" name="Rectangle 9"/>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234954516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DML – Data Manipulation Language</a:t>
            </a:r>
          </a:p>
        </p:txBody>
      </p:sp>
      <p:sp>
        <p:nvSpPr>
          <p:cNvPr id="2" name="Rectangle 1">
            <a:extLst>
              <a:ext uri="{FF2B5EF4-FFF2-40B4-BE49-F238E27FC236}">
                <a16:creationId xmlns:a16="http://schemas.microsoft.com/office/drawing/2014/main" xmlns="" id="{DAD9923C-2D47-4BC7-BBBB-6392059DEC2E}"/>
              </a:ext>
            </a:extLst>
          </p:cNvPr>
          <p:cNvSpPr/>
          <p:nvPr/>
        </p:nvSpPr>
        <p:spPr>
          <a:xfrm>
            <a:off x="191018" y="1268760"/>
            <a:ext cx="11736836"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retrieving, inserting, modifying or deleting the data stored in the database. Some DML commands </a:t>
            </a:r>
            <a:r>
              <a:rPr lang="en-US" dirty="0" smtClean="0">
                <a:solidFill>
                  <a:schemeClr val="tx1">
                    <a:lumMod val="95000"/>
                    <a:lumOff val="5000"/>
                  </a:schemeClr>
                </a:solidFill>
                <a:latin typeface="Palatino Linotype" panose="02040502050505030304" pitchFamily="18" charset="0"/>
              </a:rPr>
              <a:t>are </a:t>
            </a:r>
            <a:r>
              <a:rPr lang="en-US" dirty="0">
                <a:solidFill>
                  <a:schemeClr val="tx1">
                    <a:lumMod val="95000"/>
                    <a:lumOff val="5000"/>
                  </a:schemeClr>
                </a:solidFill>
                <a:latin typeface="Palatino Linotype" panose="02040502050505030304" pitchFamily="18" charset="0"/>
              </a:rPr>
              <a:t>INSERT</a:t>
            </a:r>
            <a:r>
              <a:rPr lang="en-US" dirty="0" smtClean="0">
                <a:solidFill>
                  <a:schemeClr val="tx1">
                    <a:lumMod val="95000"/>
                    <a:lumOff val="5000"/>
                  </a:schemeClr>
                </a:solidFill>
                <a:latin typeface="Palatino Linotype" panose="02040502050505030304" pitchFamily="18" charset="0"/>
              </a:rPr>
              <a:t>, SELECT, </a:t>
            </a:r>
            <a:r>
              <a:rPr lang="en-US" dirty="0">
                <a:solidFill>
                  <a:schemeClr val="tx1">
                    <a:lumMod val="95000"/>
                    <a:lumOff val="5000"/>
                  </a:schemeClr>
                </a:solidFill>
                <a:latin typeface="Palatino Linotype" panose="02040502050505030304" pitchFamily="18" charset="0"/>
              </a:rPr>
              <a:t>UPDATE, and DELETE commands.</a:t>
            </a:r>
            <a:endParaRPr lang="en-IN" dirty="0">
              <a:solidFill>
                <a:schemeClr val="tx1">
                  <a:lumMod val="95000"/>
                  <a:lumOff val="5000"/>
                </a:schemeClr>
              </a:solidFill>
              <a:latin typeface="Palatino Linotype" panose="02040502050505030304" pitchFamily="18" charset="0"/>
            </a:endParaRPr>
          </a:p>
        </p:txBody>
      </p:sp>
      <p:sp>
        <p:nvSpPr>
          <p:cNvPr id="3" name="Rectangle 2">
            <a:extLst>
              <a:ext uri="{FF2B5EF4-FFF2-40B4-BE49-F238E27FC236}">
                <a16:creationId xmlns:a16="http://schemas.microsoft.com/office/drawing/2014/main" xmlns="" id="{79293766-14E1-4F81-94D5-4F24C23535EA}"/>
              </a:ext>
            </a:extLst>
          </p:cNvPr>
          <p:cNvSpPr/>
          <p:nvPr/>
        </p:nvSpPr>
        <p:spPr>
          <a:xfrm>
            <a:off x="191018" y="2173501"/>
            <a:ext cx="11736836" cy="3631763"/>
          </a:xfrm>
          <a:prstGeom prst="rect">
            <a:avLst/>
          </a:prstGeom>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INSERT:</a:t>
            </a:r>
            <a:r>
              <a:rPr lang="en-US" dirty="0">
                <a:solidFill>
                  <a:schemeClr val="tx1">
                    <a:lumMod val="95000"/>
                    <a:lumOff val="5000"/>
                  </a:schemeClr>
                </a:solidFill>
                <a:latin typeface="Palatino Linotype" panose="02040502050505030304" pitchFamily="18" charset="0"/>
              </a:rPr>
              <a:t> Insert command is used to insert new records or new rows in a table.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INSERT INTO student VALUES (1, 'raju', 'patel', '1970-12-10', 'raju123@gmail.com');</a:t>
            </a:r>
          </a:p>
          <a:p>
            <a:pPr marL="285750" indent="-285750"/>
            <a:endParaRPr lang="en-US" dirty="0" smtClean="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smtClean="0">
                <a:latin typeface="Palatino Linotype" panose="02040502050505030304" pitchFamily="18" charset="0"/>
              </a:rPr>
              <a:t>SELECT: </a:t>
            </a:r>
            <a:r>
              <a:rPr lang="en-US" dirty="0" smtClean="0">
                <a:latin typeface="Palatino Linotype" panose="02040502050505030304" pitchFamily="18" charset="0"/>
              </a:rPr>
              <a:t>The select command is used to retrieve or fetch data from the tables in a database.</a:t>
            </a:r>
          </a:p>
          <a:p>
            <a:pPr marL="285750" indent="-285750">
              <a:buFont typeface="Arial" panose="020B0604020202020204" pitchFamily="34" charset="0"/>
              <a:buChar char="•"/>
            </a:pPr>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SELECT * FROM student;</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UPDATE:</a:t>
            </a:r>
            <a:r>
              <a:rPr lang="en-US" dirty="0">
                <a:solidFill>
                  <a:schemeClr val="tx1">
                    <a:lumMod val="95000"/>
                    <a:lumOff val="5000"/>
                  </a:schemeClr>
                </a:solidFill>
                <a:latin typeface="Palatino Linotype" panose="02040502050505030304" pitchFamily="18" charset="0"/>
              </a:rPr>
              <a:t> The update command is used to update or modify the existing data of a table in the database.</a:t>
            </a:r>
          </a:p>
          <a:p>
            <a:pPr marL="285750" indent="-285750"/>
            <a:endParaRPr lang="en-US" sz="800" dirty="0" smtClean="0">
              <a:solidFill>
                <a:schemeClr val="tx1">
                  <a:lumMod val="95000"/>
                  <a:lumOff val="5000"/>
                </a:schemeClr>
              </a:solidFill>
              <a:latin typeface="Palatino Linotype" panose="02040502050505030304" pitchFamily="18" charset="0"/>
            </a:endParaRPr>
          </a:p>
          <a:p>
            <a:pPr marL="285750" indent="-285750"/>
            <a:r>
              <a:rPr lang="en-US" dirty="0" smtClean="0">
                <a:solidFill>
                  <a:schemeClr val="tx1">
                    <a:lumMod val="95000"/>
                    <a:lumOff val="5000"/>
                  </a:schemeClr>
                </a:solidFill>
                <a:latin typeface="Palatino Linotype" panose="02040502050505030304" pitchFamily="18" charset="0"/>
              </a:rPr>
              <a:t>     UPDATE student SET emailID = 'mohan.desai@gmail.com' WHERE ID = 3;</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solidFill>
                  <a:schemeClr val="tx1">
                    <a:lumMod val="95000"/>
                    <a:lumOff val="5000"/>
                  </a:schemeClr>
                </a:solidFill>
                <a:latin typeface="Palatino Linotype" panose="02040502050505030304" pitchFamily="18" charset="0"/>
              </a:rPr>
              <a:t>DELETE: </a:t>
            </a:r>
            <a:r>
              <a:rPr lang="en-US" dirty="0">
                <a:solidFill>
                  <a:schemeClr val="tx1">
                    <a:lumMod val="95000"/>
                    <a:lumOff val="5000"/>
                  </a:schemeClr>
                </a:solidFill>
                <a:latin typeface="Palatino Linotype" panose="02040502050505030304" pitchFamily="18" charset="0"/>
              </a:rPr>
              <a:t>The delete command is used to delete the existing records from a table.</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r>
              <a:rPr lang="en-US" dirty="0">
                <a:latin typeface="Palatino Linotype" panose="02040502050505030304" pitchFamily="18" charset="0"/>
              </a:rPr>
              <a:t> </a:t>
            </a:r>
            <a:r>
              <a:rPr lang="en-US" smtClean="0">
                <a:latin typeface="Palatino Linotype" panose="02040502050505030304" pitchFamily="18" charset="0"/>
              </a:rPr>
              <a:t>     DELETE </a:t>
            </a:r>
            <a:r>
              <a:rPr lang="en-US" dirty="0" smtClean="0">
                <a:latin typeface="Palatino Linotype" panose="02040502050505030304" pitchFamily="18" charset="0"/>
              </a:rPr>
              <a:t>FROM student WHERE ID = 3;</a:t>
            </a:r>
            <a:endParaRPr lang="en-IN" dirty="0">
              <a:solidFill>
                <a:schemeClr val="tx1">
                  <a:lumMod val="95000"/>
                  <a:lumOff val="5000"/>
                </a:schemeClr>
              </a:solidFill>
              <a:latin typeface="Palatino Linotype" panose="02040502050505030304" pitchFamily="18" charset="0"/>
            </a:endParaRPr>
          </a:p>
        </p:txBody>
      </p:sp>
      <p:sp>
        <p:nvSpPr>
          <p:cNvPr id="8" name="Rectangle 7"/>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8547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DCL – Data Control Language</a:t>
            </a:r>
          </a:p>
        </p:txBody>
      </p:sp>
      <p:sp>
        <p:nvSpPr>
          <p:cNvPr id="6" name="Rectangle 5">
            <a:extLst>
              <a:ext uri="{FF2B5EF4-FFF2-40B4-BE49-F238E27FC236}">
                <a16:creationId xmlns:a16="http://schemas.microsoft.com/office/drawing/2014/main" xmlns="" id="{99FC46CB-9150-42AE-B3EA-C4728C00D570}"/>
              </a:ext>
            </a:extLst>
          </p:cNvPr>
          <p:cNvSpPr/>
          <p:nvPr/>
        </p:nvSpPr>
        <p:spPr>
          <a:xfrm>
            <a:off x="191018" y="1268760"/>
            <a:ext cx="11736836" cy="646331"/>
          </a:xfrm>
          <a:prstGeom prst="rect">
            <a:avLst/>
          </a:prstGeom>
        </p:spPr>
        <p:txBody>
          <a:bodyPr wrap="square">
            <a:spAutoFit/>
          </a:bodyPr>
          <a:lstStyle/>
          <a:p>
            <a:r>
              <a:rPr lang="en-US" dirty="0">
                <a:latin typeface="Palatino Linotype" panose="02040502050505030304" pitchFamily="18" charset="0"/>
              </a:rPr>
              <a:t>These SQL commands are used for providing security or access control to database objects ( like table, views, procedures, </a:t>
            </a:r>
            <a:r>
              <a:rPr lang="en-US" dirty="0" err="1">
                <a:latin typeface="Palatino Linotype" panose="02040502050505030304" pitchFamily="18" charset="0"/>
              </a:rPr>
              <a:t>etc</a:t>
            </a:r>
            <a:r>
              <a:rPr lang="en-US" dirty="0">
                <a:latin typeface="Palatino Linotype" panose="02040502050505030304" pitchFamily="18" charset="0"/>
              </a:rPr>
              <a:t>).</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2A76D40B-D621-4774-8592-1DA9E4EB01ED}"/>
              </a:ext>
            </a:extLst>
          </p:cNvPr>
          <p:cNvSpPr/>
          <p:nvPr/>
        </p:nvSpPr>
        <p:spPr>
          <a:xfrm>
            <a:off x="191018" y="2420888"/>
            <a:ext cx="11736836" cy="1477328"/>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GRANT:</a:t>
            </a:r>
            <a:r>
              <a:rPr lang="en-US" dirty="0">
                <a:latin typeface="Palatino Linotype" panose="02040502050505030304" pitchFamily="18" charset="0"/>
              </a:rPr>
              <a:t> This command is used to give access or permission to specific users on database objects like table, view, etc.</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REVOKE:</a:t>
            </a:r>
            <a:r>
              <a:rPr lang="en-US" dirty="0">
                <a:latin typeface="Palatino Linotype" panose="02040502050505030304" pitchFamily="18" charset="0"/>
              </a:rPr>
              <a:t> The REVOKE command removes user access rights or privileges to the database objects given by using the GRANT command.</a:t>
            </a:r>
            <a:endParaRPr lang="en-IN" dirty="0">
              <a:solidFill>
                <a:schemeClr val="tx1">
                  <a:lumMod val="95000"/>
                  <a:lumOff val="5000"/>
                </a:schemeClr>
              </a:solidFill>
              <a:latin typeface="Palatino Linotype" panose="02040502050505030304" pitchFamily="18" charset="0"/>
            </a:endParaRP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4278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a:latin typeface="Palatino Linotype" panose="02040502050505030304" pitchFamily="18" charset="0"/>
              </a:rPr>
              <a:t>TCL – </a:t>
            </a:r>
            <a:r>
              <a:rPr lang="en-IN" sz="3600" dirty="0">
                <a:latin typeface="Palatino Linotype" panose="02040502050505030304" pitchFamily="18" charset="0"/>
              </a:rPr>
              <a:t>Transaction Control Language</a:t>
            </a:r>
            <a:endParaRPr lang="en-US" sz="3600" dirty="0">
              <a:latin typeface="Palatino Linotype" panose="02040502050505030304" pitchFamily="18" charset="0"/>
            </a:endParaRPr>
          </a:p>
        </p:txBody>
      </p:sp>
      <p:sp>
        <p:nvSpPr>
          <p:cNvPr id="6" name="Rectangle 5">
            <a:extLst>
              <a:ext uri="{FF2B5EF4-FFF2-40B4-BE49-F238E27FC236}">
                <a16:creationId xmlns:a16="http://schemas.microsoft.com/office/drawing/2014/main" xmlns="" id="{3734B797-C46C-471A-AE7A-A9F29DEE5FA0}"/>
              </a:ext>
            </a:extLst>
          </p:cNvPr>
          <p:cNvSpPr/>
          <p:nvPr/>
        </p:nvSpPr>
        <p:spPr>
          <a:xfrm>
            <a:off x="191018" y="1268760"/>
            <a:ext cx="11736836" cy="369332"/>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These commands are used for managing changes affecting the data.</a:t>
            </a:r>
            <a:endParaRPr lang="en-IN" dirty="0">
              <a:solidFill>
                <a:schemeClr val="tx1">
                  <a:lumMod val="95000"/>
                  <a:lumOff val="5000"/>
                </a:schemeClr>
              </a:solidFill>
              <a:latin typeface="Palatino Linotype" panose="02040502050505030304" pitchFamily="18" charset="0"/>
            </a:endParaRPr>
          </a:p>
        </p:txBody>
      </p:sp>
      <p:sp>
        <p:nvSpPr>
          <p:cNvPr id="8" name="Rectangle 7">
            <a:extLst>
              <a:ext uri="{FF2B5EF4-FFF2-40B4-BE49-F238E27FC236}">
                <a16:creationId xmlns:a16="http://schemas.microsoft.com/office/drawing/2014/main" xmlns="" id="{F90503B4-5182-4576-92C3-29BE690CB527}"/>
              </a:ext>
            </a:extLst>
          </p:cNvPr>
          <p:cNvSpPr/>
          <p:nvPr/>
        </p:nvSpPr>
        <p:spPr>
          <a:xfrm>
            <a:off x="191018" y="2204864"/>
            <a:ext cx="11736836"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COMMIT: </a:t>
            </a:r>
            <a:r>
              <a:rPr lang="en-US" dirty="0">
                <a:latin typeface="Palatino Linotype" panose="02040502050505030304" pitchFamily="18" charset="0"/>
              </a:rPr>
              <a:t>The COMMIT command saves all the transactions or changes to the database since the last COMMIT or ROLLBACK command. After COMMIT the changes cannot be undone.</a:t>
            </a:r>
          </a:p>
          <a:p>
            <a:pPr marL="285750" indent="-285750">
              <a:buFont typeface="Arial" panose="020B0604020202020204" pitchFamily="34" charset="0"/>
              <a:buChar char="•"/>
            </a:pPr>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ROLLBACK:</a:t>
            </a:r>
            <a:r>
              <a:rPr lang="en-US" dirty="0">
                <a:latin typeface="Palatino Linotype" panose="02040502050505030304" pitchFamily="18" charset="0"/>
              </a:rPr>
              <a:t> The ROLLBACK command is used to undo transactions or changes that have not been saved to the database. </a:t>
            </a:r>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980728"/>
            <a:ext cx="8838049" cy="914400"/>
          </a:xfrm>
          <a:prstGeom prst="rect">
            <a:avLst/>
          </a:prstGeom>
        </p:spPr>
        <p:txBody>
          <a:bodyPr>
            <a:normAutofit/>
          </a:bodyPr>
          <a:lstStyle/>
          <a:p>
            <a:pPr algn="ctr">
              <a:spcBef>
                <a:spcPct val="0"/>
              </a:spcBef>
              <a:defRPr/>
            </a:pPr>
            <a:r>
              <a:rPr lang="en-IN" sz="4800" dirty="0">
                <a:latin typeface="Segoe UI Light" panose="020B0502040204020203" pitchFamily="34" charset="0"/>
                <a:cs typeface="Segoe UI Light" panose="020B0502040204020203" pitchFamily="34" charset="0"/>
              </a:rPr>
              <a:t>Types Of Constraints</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03071795-478D-4709-A352-9F853A16EEBD}"/>
              </a:ext>
            </a:extLst>
          </p:cNvPr>
          <p:cNvSpPr/>
          <p:nvPr/>
        </p:nvSpPr>
        <p:spPr>
          <a:xfrm>
            <a:off x="118542" y="2564904"/>
            <a:ext cx="11953328" cy="2113784"/>
          </a:xfrm>
          <a:prstGeom prst="rect">
            <a:avLst/>
          </a:prstGeom>
        </p:spPr>
        <p:txBody>
          <a:bodyPr wrap="square">
            <a:spAutoFit/>
          </a:bodyPr>
          <a:lstStyle/>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NOT NULL</a:t>
            </a:r>
            <a:r>
              <a:rPr lang="en-US" dirty="0">
                <a:solidFill>
                  <a:srgbClr val="000000"/>
                </a:solidFill>
                <a:latin typeface="Palatino Linotype" panose="02040502050505030304" pitchFamily="18" charset="0"/>
              </a:rPr>
              <a:t> - Ensures that a column cannot have a NULL value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UNIQUE</a:t>
            </a:r>
            <a:r>
              <a:rPr lang="en-US" dirty="0">
                <a:solidFill>
                  <a:srgbClr val="000000"/>
                </a:solidFill>
                <a:latin typeface="Palatino Linotype" panose="02040502050505030304" pitchFamily="18" charset="0"/>
              </a:rPr>
              <a:t> - Ensures that all values in a column are different</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PRIMARY KEY</a:t>
            </a:r>
            <a:r>
              <a:rPr lang="en-US" dirty="0">
                <a:solidFill>
                  <a:srgbClr val="000000"/>
                </a:solidFill>
                <a:latin typeface="Palatino Linotype" panose="02040502050505030304" pitchFamily="18" charset="0"/>
              </a:rPr>
              <a:t> - A combination of a NOT NULL and UNIQUE. Uniquely identifies each row in a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FOREIGN KEY</a:t>
            </a:r>
            <a:r>
              <a:rPr lang="en-US" dirty="0">
                <a:solidFill>
                  <a:srgbClr val="000000"/>
                </a:solidFill>
                <a:latin typeface="Palatino Linotype" panose="02040502050505030304" pitchFamily="18" charset="0"/>
              </a:rPr>
              <a:t> - Uniquely identifies a row/record in another table.</a:t>
            </a:r>
          </a:p>
          <a:p>
            <a:pPr>
              <a:lnSpc>
                <a:spcPct val="150000"/>
              </a:lnSpc>
              <a:buFont typeface="Arial" panose="020B0604020202020204" pitchFamily="34" charset="0"/>
              <a:buChar char="•"/>
            </a:pPr>
            <a:r>
              <a:rPr lang="en-US" b="1" dirty="0">
                <a:solidFill>
                  <a:srgbClr val="000000"/>
                </a:solidFill>
                <a:latin typeface="Palatino Linotype" panose="02040502050505030304" pitchFamily="18" charset="0"/>
              </a:rPr>
              <a:t>CHECK</a:t>
            </a:r>
            <a:r>
              <a:rPr lang="en-US" dirty="0">
                <a:solidFill>
                  <a:srgbClr val="000000"/>
                </a:solidFill>
                <a:latin typeface="Palatino Linotype" panose="02040502050505030304" pitchFamily="18" charset="0"/>
              </a:rPr>
              <a:t> - Ensures that all values in a column satisfies a specific condition.</a:t>
            </a:r>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(2)</a:t>
            </a:r>
            <a:endParaRPr lang="en-US" dirty="0"/>
          </a:p>
        </p:txBody>
      </p:sp>
    </p:spTree>
    <p:extLst>
      <p:ext uri="{BB962C8B-B14F-4D97-AF65-F5344CB8AC3E}">
        <p14:creationId xmlns:p14="http://schemas.microsoft.com/office/powerpoint/2010/main" xmlns="" val="13931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File System vs DBMS</a:t>
            </a:r>
            <a:endParaRPr lang="en-IN" sz="4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Tree>
    <p:extLst>
      <p:ext uri="{BB962C8B-B14F-4D97-AF65-F5344CB8AC3E}">
        <p14:creationId xmlns:p14="http://schemas.microsoft.com/office/powerpoint/2010/main" xmlns="" val="17927696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File System</a:t>
            </a:r>
            <a:endParaRPr lang="en-US" sz="3600" dirty="0">
              <a:latin typeface="Palatino Linotype" panose="02040502050505030304" pitchFamily="18" charset="0"/>
            </a:endParaRPr>
          </a:p>
        </p:txBody>
      </p:sp>
      <p:sp>
        <p:nvSpPr>
          <p:cNvPr id="10" name="Rectangle 9"/>
          <p:cNvSpPr/>
          <p:nvPr/>
        </p:nvSpPr>
        <p:spPr>
          <a:xfrm>
            <a:off x="190550" y="2132856"/>
            <a:ext cx="8136904" cy="1200329"/>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flat file</a:t>
            </a:r>
            <a:r>
              <a:rPr lang="en-US" dirty="0" smtClean="0">
                <a:latin typeface="Palatino Linotype" pitchFamily="18" charset="0"/>
              </a:rPr>
              <a:t> database is a database that stores data in a plain text </a:t>
            </a:r>
            <a:r>
              <a:rPr lang="en-US" b="1" dirty="0" smtClean="0">
                <a:latin typeface="Palatino Linotype" pitchFamily="18" charset="0"/>
              </a:rPr>
              <a:t>file</a:t>
            </a:r>
            <a:r>
              <a:rPr lang="en-US" dirty="0" smtClean="0">
                <a:latin typeface="Palatino Linotype" pitchFamily="18" charset="0"/>
              </a:rPr>
              <a:t>. Each line of the text </a:t>
            </a:r>
            <a:r>
              <a:rPr lang="en-US" b="1" dirty="0" smtClean="0">
                <a:latin typeface="Palatino Linotype" pitchFamily="18" charset="0"/>
              </a:rPr>
              <a:t>file</a:t>
            </a:r>
            <a:r>
              <a:rPr lang="en-US" dirty="0" smtClean="0">
                <a:latin typeface="Palatino Linotype" pitchFamily="18" charset="0"/>
              </a:rPr>
              <a:t> holds one record, with fields separated by delimiters, such as commas or tabs. While it uses a simple structure, a </a:t>
            </a:r>
            <a:r>
              <a:rPr lang="en-US" b="1" dirty="0" smtClean="0">
                <a:latin typeface="Palatino Linotype" pitchFamily="18" charset="0"/>
              </a:rPr>
              <a:t>flat file</a:t>
            </a:r>
            <a:r>
              <a:rPr lang="en-US" dirty="0" smtClean="0">
                <a:latin typeface="Palatino Linotype" pitchFamily="18" charset="0"/>
              </a:rPr>
              <a:t> database cannot contain multiple tables like a relational database can</a:t>
            </a:r>
            <a:endParaRPr lang="en-US" dirty="0">
              <a:latin typeface="Palatino Linotype"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A </a:t>
            </a:r>
            <a:r>
              <a:rPr lang="en-US" b="1" dirty="0" smtClean="0">
                <a:latin typeface="Palatino Linotype" pitchFamily="18" charset="0"/>
              </a:rPr>
              <a:t>filesystem</a:t>
            </a:r>
            <a:r>
              <a:rPr lang="en-US" dirty="0" smtClean="0">
                <a:latin typeface="Palatino Linotype" pitchFamily="18" charset="0"/>
              </a:rPr>
              <a:t> is the methods and data structures that an operating </a:t>
            </a:r>
            <a:r>
              <a:rPr lang="en-US" b="1" dirty="0" smtClean="0">
                <a:latin typeface="Palatino Linotype" pitchFamily="18" charset="0"/>
              </a:rPr>
              <a:t>system</a:t>
            </a:r>
            <a:r>
              <a:rPr lang="en-US" dirty="0" smtClean="0">
                <a:latin typeface="Palatino Linotype" pitchFamily="18" charset="0"/>
              </a:rPr>
              <a:t> uses to keep track of </a:t>
            </a:r>
            <a:r>
              <a:rPr lang="en-US" b="1" dirty="0" smtClean="0">
                <a:latin typeface="Palatino Linotype" pitchFamily="18" charset="0"/>
              </a:rPr>
              <a:t>files</a:t>
            </a:r>
            <a:r>
              <a:rPr lang="en-US" dirty="0" smtClean="0">
                <a:latin typeface="Palatino Linotype" pitchFamily="18" charset="0"/>
              </a:rPr>
              <a:t> on a disk or partition; that is, the way the </a:t>
            </a:r>
            <a:r>
              <a:rPr lang="en-US" b="1" dirty="0" smtClean="0">
                <a:latin typeface="Palatino Linotype" pitchFamily="18" charset="0"/>
              </a:rPr>
              <a:t>files</a:t>
            </a:r>
            <a:r>
              <a:rPr lang="en-US" dirty="0" smtClean="0">
                <a:latin typeface="Palatino Linotype" pitchFamily="18" charset="0"/>
              </a:rPr>
              <a:t> are organized on the disk.</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pic>
        <p:nvPicPr>
          <p:cNvPr id="6146" name="Picture 2" descr="file_sys_8"/>
          <p:cNvPicPr>
            <a:picLocks noChangeAspect="1" noChangeArrowheads="1"/>
          </p:cNvPicPr>
          <p:nvPr/>
        </p:nvPicPr>
        <p:blipFill>
          <a:blip r:embed="rId3" cstate="print"/>
          <a:srcRect/>
          <a:stretch>
            <a:fillRect/>
          </a:stretch>
        </p:blipFill>
        <p:spPr bwMode="auto">
          <a:xfrm>
            <a:off x="8543478" y="1457400"/>
            <a:ext cx="3646935" cy="5400600"/>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9" name="Rectangle 8">
            <a:extLst>
              <a:ext uri="{FF2B5EF4-FFF2-40B4-BE49-F238E27FC236}">
                <a16:creationId xmlns:a16="http://schemas.microsoft.com/office/drawing/2014/main" xmlns="" id="{8FAE9B23-3ED4-4706-957F-B5A1738E90CC}"/>
              </a:ext>
            </a:extLst>
          </p:cNvPr>
          <p:cNvSpPr/>
          <p:nvPr/>
        </p:nvSpPr>
        <p:spPr>
          <a:xfrm>
            <a:off x="190550" y="1196752"/>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manipulate, retrieve and manage data in a database.</a:t>
            </a:r>
            <a:endParaRPr lang="en-IN" sz="2000" dirty="0">
              <a:latin typeface="Palatino Linotype" panose="020405020505050303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67214" y="3140968"/>
            <a:ext cx="4385660" cy="16561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0590" y="2708920"/>
            <a:ext cx="3816226" cy="2821057"/>
          </a:xfrm>
          <a:prstGeom prst="rect">
            <a:avLst/>
          </a:prstGeom>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Flat Files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8" name="Rectangle 7"/>
          <p:cNvSpPr/>
          <p:nvPr/>
        </p:nvSpPr>
        <p:spPr>
          <a:xfrm>
            <a:off x="334566" y="1196752"/>
            <a:ext cx="11521280" cy="369332"/>
          </a:xfrm>
          <a:prstGeom prst="rect">
            <a:avLst/>
          </a:prstGeom>
        </p:spPr>
        <p:txBody>
          <a:bodyPr wrap="square">
            <a:spAutoFit/>
          </a:bodyPr>
          <a:lstStyle/>
          <a:p>
            <a:r>
              <a:rPr lang="en-US" dirty="0" smtClean="0">
                <a:latin typeface="Palatino Linotype" pitchFamily="18" charset="0"/>
              </a:rPr>
              <a:t>The biggest advantage of file-based storage is that anyone can understand the system.</a:t>
            </a:r>
            <a:endParaRPr lang="en-US" dirty="0">
              <a:latin typeface="Palatino Linotype" pitchFamily="18" charset="0"/>
            </a:endParaRPr>
          </a:p>
        </p:txBody>
      </p:sp>
      <p:graphicFrame>
        <p:nvGraphicFramePr>
          <p:cNvPr id="10" name="Table 9"/>
          <p:cNvGraphicFramePr>
            <a:graphicFrameLocks noGrp="1"/>
          </p:cNvGraphicFramePr>
          <p:nvPr/>
        </p:nvGraphicFramePr>
        <p:xfrm>
          <a:off x="478582" y="1916832"/>
          <a:ext cx="9217024" cy="151638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fontAlgn="t"/>
                      <a:r>
                        <a:rPr lang="en-US" dirty="0">
                          <a:latin typeface="Palatino Linotype" pitchFamily="18" charset="0"/>
                        </a:rPr>
                        <a:t>Low price</a:t>
                      </a:r>
                    </a:p>
                  </a:txBody>
                  <a:tcPr marL="38100" marR="38100" marT="38100" marB="38100"/>
                </a:tc>
                <a:tc>
                  <a:txBody>
                    <a:bodyPr/>
                    <a:lstStyle/>
                    <a:p>
                      <a:pPr marL="360363" indent="0" fontAlgn="t"/>
                      <a:r>
                        <a:rPr lang="en-US" dirty="0">
                          <a:latin typeface="Palatino Linotype" pitchFamily="18" charset="0"/>
                        </a:rPr>
                        <a:t>Slow access times</a:t>
                      </a:r>
                    </a:p>
                  </a:txBody>
                  <a:tcPr marL="38100" marR="38100" marT="38100" marB="38100"/>
                </a:tc>
              </a:tr>
              <a:tr h="0">
                <a:tc>
                  <a:txBody>
                    <a:bodyPr/>
                    <a:lstStyle/>
                    <a:p>
                      <a:pPr marL="360363" indent="0" fontAlgn="t"/>
                      <a:r>
                        <a:rPr lang="en-US" dirty="0">
                          <a:latin typeface="Palatino Linotype" pitchFamily="18" charset="0"/>
                        </a:rPr>
                        <a:t>Easy to use</a:t>
                      </a:r>
                    </a:p>
                  </a:txBody>
                  <a:tcPr marL="38100" marR="38100" marT="38100" marB="38100"/>
                </a:tc>
                <a:tc>
                  <a:txBody>
                    <a:bodyPr/>
                    <a:lstStyle/>
                    <a:p>
                      <a:pPr fontAlgn="t"/>
                      <a:r>
                        <a:rPr lang="en-US" dirty="0">
                          <a:latin typeface="Palatino Linotype" pitchFamily="18" charset="0"/>
                        </a:rPr>
                        <a:t> </a:t>
                      </a:r>
                    </a:p>
                  </a:txBody>
                  <a:tcPr marL="38100" marR="38100" marT="38100" marB="38100"/>
                </a:tc>
              </a:tr>
              <a:tr h="0">
                <a:tc>
                  <a:txBody>
                    <a:bodyPr/>
                    <a:lstStyle/>
                    <a:p>
                      <a:pPr marL="360363" indent="0" fontAlgn="t"/>
                      <a:r>
                        <a:rPr lang="en-US" dirty="0">
                          <a:latin typeface="Palatino Linotype" pitchFamily="18" charset="0"/>
                        </a:rPr>
                        <a:t>Easily scalable</a:t>
                      </a:r>
                    </a:p>
                  </a:txBody>
                  <a:tcPr marL="38100" marR="38100" marT="38100" marB="38100"/>
                </a:tc>
                <a:tc>
                  <a:txBody>
                    <a:bodyPr/>
                    <a:lstStyle/>
                    <a:p>
                      <a:pPr fontAlgn="t"/>
                      <a:r>
                        <a:rPr lang="en-US" dirty="0">
                          <a:latin typeface="Palatino Linotype" pitchFamily="18" charset="0"/>
                        </a:rPr>
                        <a:t> </a:t>
                      </a:r>
                    </a:p>
                  </a:txBody>
                  <a:tcPr marL="38100" marR="38100" marT="38100" marB="38100"/>
                </a:tc>
              </a:tr>
            </a:tbl>
          </a:graphicData>
        </a:graphic>
      </p:graphicFrame>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Advantages and Disadvantages of DBMS</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graphicFrame>
        <p:nvGraphicFramePr>
          <p:cNvPr id="6" name="Table 5"/>
          <p:cNvGraphicFramePr>
            <a:graphicFrameLocks noGrp="1"/>
          </p:cNvGraphicFramePr>
          <p:nvPr/>
        </p:nvGraphicFramePr>
        <p:xfrm>
          <a:off x="478582" y="1052736"/>
          <a:ext cx="9217024" cy="1866900"/>
        </p:xfrm>
        <a:graphic>
          <a:graphicData uri="http://schemas.openxmlformats.org/drawingml/2006/table">
            <a:tbl>
              <a:tblPr>
                <a:tableStyleId>{5940675A-B579-460E-94D1-54222C63F5DA}</a:tableStyleId>
              </a:tblPr>
              <a:tblGrid>
                <a:gridCol w="4608512"/>
                <a:gridCol w="4608512"/>
              </a:tblGrid>
              <a:tr h="0">
                <a:tc>
                  <a:txBody>
                    <a:bodyPr/>
                    <a:lstStyle/>
                    <a:p>
                      <a:pPr algn="ctr" fontAlgn="b"/>
                      <a:r>
                        <a:rPr lang="en-US" b="1" dirty="0">
                          <a:latin typeface="Palatino Linotype" pitchFamily="18" charset="0"/>
                        </a:rPr>
                        <a:t>Advantages</a:t>
                      </a:r>
                    </a:p>
                  </a:txBody>
                  <a:tcPr marL="95250" marR="95250" marT="95250" marB="95250" anchor="b"/>
                </a:tc>
                <a:tc>
                  <a:txBody>
                    <a:bodyPr/>
                    <a:lstStyle/>
                    <a:p>
                      <a:pPr algn="ctr" fontAlgn="b"/>
                      <a:r>
                        <a:rPr lang="en-US" b="1" dirty="0">
                          <a:latin typeface="Palatino Linotype" pitchFamily="18" charset="0"/>
                        </a:rPr>
                        <a:t>Disadvantages</a:t>
                      </a:r>
                    </a:p>
                  </a:txBody>
                  <a:tcPr marL="95250" marR="95250" marT="95250" marB="95250" anchor="b"/>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sharing</a:t>
                      </a:r>
                      <a:endParaRPr lang="en-US" sz="1800" kern="1200" dirty="0">
                        <a:solidFill>
                          <a:schemeClr val="tx1"/>
                        </a:solidFill>
                        <a:latin typeface="Palatino Linotype" pitchFamily="18" charset="0"/>
                        <a:ea typeface="+mn-ea"/>
                        <a:cs typeface="+mn-cs"/>
                      </a:endParaRPr>
                    </a:p>
                  </a:txBody>
                  <a:tcPr marL="38100" marR="38100" marT="38100" marB="38100"/>
                </a:tc>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Increased costs</a:t>
                      </a:r>
                    </a:p>
                  </a:txBody>
                  <a:tcPr marL="38100" marR="38100" marT="38100" marB="38100"/>
                </a:tc>
              </a:tr>
              <a:tr h="0">
                <a:tc>
                  <a:txBody>
                    <a:bodyPr/>
                    <a:lstStyle/>
                    <a:p>
                      <a:pPr marL="360363" indent="0" algn="l" defTabSz="914400" rtl="0" eaLnBrk="1" fontAlgn="t" latinLnBrk="0" hangingPunct="1"/>
                      <a:r>
                        <a:rPr lang="en-US" sz="1800" kern="1200" dirty="0" smtClean="0">
                          <a:solidFill>
                            <a:schemeClr val="tx1"/>
                          </a:solidFill>
                          <a:latin typeface="Palatino Linotype" pitchFamily="18" charset="0"/>
                          <a:ea typeface="+mn-ea"/>
                          <a:cs typeface="+mn-cs"/>
                        </a:rPr>
                        <a:t>Improved data security</a:t>
                      </a:r>
                    </a:p>
                  </a:txBody>
                  <a:tcPr marL="38100" marR="38100" marT="38100" marB="38100"/>
                </a:tc>
                <a:tc>
                  <a:txBody>
                    <a:bodyPr/>
                    <a:lstStyle/>
                    <a:p>
                      <a:pPr marL="269875" indent="0" algn="l" defTabSz="914400" rtl="0" eaLnBrk="1" fontAlgn="t" latinLnBrk="0" hangingPunct="1"/>
                      <a:r>
                        <a:rPr lang="en-US" sz="1800" kern="1200" dirty="0" smtClean="0">
                          <a:solidFill>
                            <a:schemeClr val="tx1"/>
                          </a:solidFill>
                          <a:latin typeface="Palatino Linotype" pitchFamily="18" charset="0"/>
                          <a:ea typeface="+mn-ea"/>
                          <a:cs typeface="+mn-cs"/>
                        </a:rPr>
                        <a:t> Complexity</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Minimized data inconsistency</a:t>
                      </a:r>
                    </a:p>
                  </a:txBody>
                  <a:tcPr marL="38100" marR="38100" marT="38100" marB="38100"/>
                </a:tc>
                <a:tc>
                  <a:txBody>
                    <a:bodyPr/>
                    <a:lstStyle/>
                    <a:p>
                      <a:pPr marL="269875" indent="0" fontAlgn="t"/>
                      <a:r>
                        <a:rPr lang="en-US" sz="1800" kern="1200" dirty="0" smtClean="0">
                          <a:solidFill>
                            <a:schemeClr val="tx1"/>
                          </a:solidFill>
                          <a:latin typeface="Palatino Linotype" pitchFamily="18" charset="0"/>
                          <a:ea typeface="+mn-ea"/>
                          <a:cs typeface="+mn-cs"/>
                        </a:rPr>
                        <a:t> Performance</a:t>
                      </a:r>
                    </a:p>
                  </a:txBody>
                  <a:tcPr marL="38100" marR="38100" marT="38100" marB="38100"/>
                </a:tc>
              </a:tr>
              <a:tr h="0">
                <a:tc>
                  <a:txBody>
                    <a:bodyPr/>
                    <a:lstStyle/>
                    <a:p>
                      <a:pPr marL="360363" indent="0" fontAlgn="t"/>
                      <a:r>
                        <a:rPr lang="en-US" sz="1800" kern="1200" dirty="0" smtClean="0">
                          <a:solidFill>
                            <a:schemeClr val="tx1"/>
                          </a:solidFill>
                          <a:latin typeface="Palatino Linotype" pitchFamily="18" charset="0"/>
                          <a:ea typeface="+mn-ea"/>
                          <a:cs typeface="+mn-cs"/>
                        </a:rPr>
                        <a:t>Improved data access</a:t>
                      </a:r>
                    </a:p>
                  </a:txBody>
                  <a:tcPr marL="38100" marR="38100" marT="38100" marB="38100"/>
                </a:tc>
                <a:tc>
                  <a:txBody>
                    <a:bodyPr/>
                    <a:lstStyle/>
                    <a:p>
                      <a:pPr marL="360363" indent="0" fontAlgn="t"/>
                      <a:r>
                        <a:rPr lang="en-US" sz="1800" kern="1200" dirty="0" smtClean="0">
                          <a:solidFill>
                            <a:schemeClr val="tx1"/>
                          </a:solidFill>
                          <a:latin typeface="Palatino Linotype" pitchFamily="18" charset="0"/>
                          <a:ea typeface="+mn-ea"/>
                          <a:cs typeface="+mn-cs"/>
                        </a:rPr>
                        <a:t>Frequency Upgrade/Replacement Cycles</a:t>
                      </a:r>
                    </a:p>
                  </a:txBody>
                  <a:tcPr marL="38100" marR="38100" marT="38100" marB="38100"/>
                </a:tc>
              </a:tr>
            </a:tbl>
          </a:graphicData>
        </a:graphic>
      </p:graphicFrame>
      <p:grpSp>
        <p:nvGrpSpPr>
          <p:cNvPr id="8" name="Group 7">
            <a:extLst>
              <a:ext uri="{FF2B5EF4-FFF2-40B4-BE49-F238E27FC236}">
                <a16:creationId xmlns:a16="http://schemas.microsoft.com/office/drawing/2014/main" xmlns="" id="{9B9E6FC1-B1D0-4BB5-820D-E5CA5904A39A}"/>
              </a:ext>
            </a:extLst>
          </p:cNvPr>
          <p:cNvGrpSpPr/>
          <p:nvPr/>
        </p:nvGrpSpPr>
        <p:grpSpPr>
          <a:xfrm>
            <a:off x="1846734" y="3140968"/>
            <a:ext cx="6624736" cy="3240360"/>
            <a:chOff x="1198662" y="2277271"/>
            <a:chExt cx="9286490" cy="4047332"/>
          </a:xfrm>
        </p:grpSpPr>
        <p:sp>
          <p:nvSpPr>
            <p:cNvPr id="9" name="Rectangle 8"/>
            <p:cNvSpPr/>
            <p:nvPr/>
          </p:nvSpPr>
          <p:spPr>
            <a:xfrm>
              <a:off x="1198662" y="2740223"/>
              <a:ext cx="4643245" cy="2652529"/>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16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1600" i="1" dirty="0">
                  <a:solidFill>
                    <a:srgbClr val="0070C0"/>
                  </a:solidFill>
                  <a:latin typeface="Calibri" panose="020F0502020204030204" pitchFamily="34" charset="0"/>
                  <a:cs typeface="Calibri" panose="020F0502020204030204" pitchFamily="34" charset="0"/>
                </a:rPr>
                <a:t>Relationship </a:t>
              </a:r>
              <a:r>
                <a:rPr lang="en-IN" sz="2400" i="1" dirty="0">
                  <a:solidFill>
                    <a:srgbClr val="0070C0"/>
                  </a:solidFill>
                  <a:latin typeface="Calibri" panose="020F0502020204030204" pitchFamily="34" charset="0"/>
                  <a:cs typeface="Calibri" panose="020F0502020204030204" pitchFamily="34" charset="0"/>
                </a:rPr>
                <a:t>(PK/FK)</a:t>
              </a:r>
            </a:p>
          </p:txBody>
        </p:sp>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49428" y="2277271"/>
              <a:ext cx="3835724" cy="12728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6231" y="3651004"/>
              <a:ext cx="1301829" cy="130199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692696"/>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kern="1200" dirty="0">
                          <a:solidFill>
                            <a:schemeClr val="tx1"/>
                          </a:solidFill>
                          <a:latin typeface="Palatino Linotype" pitchFamily="18" charset="0"/>
                          <a:ea typeface="+mn-ea"/>
                          <a:cs typeface="+mn-cs"/>
                        </a:rPr>
                        <a:t>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kern="1200" dirty="0">
                          <a:solidFill>
                            <a:schemeClr val="tx1"/>
                          </a:solidFill>
                          <a:latin typeface="Palatino Linotype" pitchFamily="18" charset="0"/>
                          <a:ea typeface="+mn-ea"/>
                          <a:cs typeface="+mn-cs"/>
                        </a:rPr>
                        <a:t>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(5)</a:t>
            </a:r>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646331"/>
          </a:xfrm>
          <a:prstGeom prst="rect">
            <a:avLst/>
          </a:prstGeom>
          <a:solidFill>
            <a:schemeClr val="bg1"/>
          </a:solidFill>
        </p:spPr>
        <p:txBody>
          <a:bodyPr wrap="square">
            <a:spAutoFit/>
          </a:bodyPr>
          <a:lstStyle/>
          <a:p>
            <a:pPr algn="r" fontAlgn="base"/>
            <a:r>
              <a:rPr lang="en-US" sz="3600" dirty="0" smtClean="0"/>
              <a:t>File System </a:t>
            </a:r>
            <a:r>
              <a:rPr lang="en-US" sz="3600" i="1" dirty="0" smtClean="0"/>
              <a:t>vs</a:t>
            </a:r>
            <a:r>
              <a:rPr lang="en-US" sz="3600" dirty="0" smtClean="0"/>
              <a:t> DBMS</a:t>
            </a:r>
          </a:p>
        </p:txBody>
      </p:sp>
    </p:spTree>
    <p:extLst>
      <p:ext uri="{BB962C8B-B14F-4D97-AF65-F5344CB8AC3E}">
        <p14:creationId xmlns:p14="http://schemas.microsoft.com/office/powerpoint/2010/main" xmlns="" val="3649515502"/>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Schema in databases</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3730111" y="3244334"/>
            <a:ext cx="4561890" cy="369332"/>
          </a:xfrm>
          <a:prstGeom prst="rect">
            <a:avLst/>
          </a:prstGeom>
        </p:spPr>
        <p:txBody>
          <a:bodyPr wrap="none">
            <a:spAutoFit/>
          </a:bodyPr>
          <a:lstStyle/>
          <a:p>
            <a:r>
              <a:rPr lang="en-US" dirty="0" smtClean="0"/>
              <a:t>In </a:t>
            </a:r>
            <a:r>
              <a:rPr lang="en-US" b="1" dirty="0" smtClean="0"/>
              <a:t>MySQL</a:t>
            </a:r>
            <a:r>
              <a:rPr lang="en-US" dirty="0" smtClean="0"/>
              <a:t>, </a:t>
            </a:r>
            <a:r>
              <a:rPr lang="en-US" b="1" dirty="0" smtClean="0"/>
              <a:t>schema</a:t>
            </a:r>
            <a:r>
              <a:rPr lang="en-US" dirty="0" smtClean="0"/>
              <a:t> is synonymous </a:t>
            </a:r>
            <a:r>
              <a:rPr lang="en-US" dirty="0" smtClean="0"/>
              <a:t>of </a:t>
            </a:r>
            <a:r>
              <a:rPr lang="en-US" b="1" dirty="0" smtClean="0"/>
              <a:t>database</a:t>
            </a:r>
            <a:r>
              <a:rPr lang="en-US" dirty="0" smtClean="0"/>
              <a:t>.</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499"/>
          </a:xfrm>
          <a:prstGeom prst="rect">
            <a:avLst/>
          </a:prstGeom>
          <a:solidFill>
            <a:schemeClr val="bg1"/>
          </a:solidFill>
        </p:spPr>
        <p:txBody>
          <a:bodyPr wrap="square">
            <a:spAutoFit/>
          </a:bodyPr>
          <a:lstStyle/>
          <a:p>
            <a:pPr algn="r" fontAlgn="base">
              <a:lnSpc>
                <a:spcPct val="150000"/>
              </a:lnSpc>
            </a:pPr>
            <a:r>
              <a:rPr lang="en-US" sz="3600" dirty="0" smtClean="0">
                <a:latin typeface="Palatino Linotype" panose="02040502050505030304" pitchFamily="18" charset="0"/>
              </a:rPr>
              <a:t>Schema</a:t>
            </a:r>
            <a:endParaRPr lang="en-US" sz="3600" dirty="0">
              <a:latin typeface="Palatino Linotype" panose="02040502050505030304" pitchFamily="18" charset="0"/>
            </a:endParaRPr>
          </a:p>
        </p:txBody>
      </p:sp>
      <p:sp>
        <p:nvSpPr>
          <p:cNvPr id="11" name="Rectangle 10"/>
          <p:cNvSpPr/>
          <p:nvPr/>
        </p:nvSpPr>
        <p:spPr>
          <a:xfrm>
            <a:off x="478582" y="1124744"/>
            <a:ext cx="11305256" cy="646331"/>
          </a:xfrm>
          <a:prstGeom prst="rect">
            <a:avLst/>
          </a:prstGeom>
        </p:spPr>
        <p:txBody>
          <a:bodyPr wrap="square">
            <a:spAutoFit/>
          </a:bodyPr>
          <a:lstStyle/>
          <a:p>
            <a:r>
              <a:rPr lang="en-US" dirty="0" smtClean="0">
                <a:latin typeface="Palatino Linotype" pitchFamily="18" charset="0"/>
              </a:rPr>
              <a:t> A </a:t>
            </a:r>
            <a:r>
              <a:rPr lang="en-US" b="1" dirty="0" smtClean="0">
                <a:latin typeface="Palatino Linotype" pitchFamily="18" charset="0"/>
              </a:rPr>
              <a:t>database schema</a:t>
            </a:r>
            <a:r>
              <a:rPr lang="en-US" dirty="0" smtClean="0">
                <a:latin typeface="Palatino Linotype" pitchFamily="18" charset="0"/>
              </a:rPr>
              <a:t> is the skeleton structure that represents the logical view of the entire </a:t>
            </a:r>
            <a:r>
              <a:rPr lang="en-US" b="1" dirty="0" smtClean="0">
                <a:latin typeface="Palatino Linotype" pitchFamily="18" charset="0"/>
              </a:rPr>
              <a:t>database</a:t>
            </a:r>
            <a:r>
              <a:rPr lang="en-US" dirty="0" smtClean="0">
                <a:latin typeface="Palatino Linotype" pitchFamily="18" charset="0"/>
              </a:rPr>
              <a:t>. It defines how the data is organized and how the relations among them are associated.</a:t>
            </a:r>
            <a:endParaRPr lang="en-US" dirty="0">
              <a:latin typeface="Palatino Linotype"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pic>
        <p:nvPicPr>
          <p:cNvPr id="8" name="Picture 2" descr="DBMS - Data Schemas - Tutorialspoint"/>
          <p:cNvPicPr>
            <a:picLocks noChangeAspect="1" noChangeArrowheads="1"/>
          </p:cNvPicPr>
          <p:nvPr/>
        </p:nvPicPr>
        <p:blipFill>
          <a:blip r:embed="rId3" cstate="print"/>
          <a:srcRect/>
          <a:stretch>
            <a:fillRect/>
          </a:stretch>
        </p:blipFill>
        <p:spPr bwMode="auto">
          <a:xfrm>
            <a:off x="3286894" y="1988840"/>
            <a:ext cx="4968552" cy="4044383"/>
          </a:xfrm>
          <a:prstGeom prst="rect">
            <a:avLst/>
          </a:prstGeom>
          <a:noFill/>
        </p:spPr>
      </p:pic>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09A4DD51-F450-4FA7-BA18-C2A26D10D72C}"/>
              </a:ext>
            </a:extLst>
          </p:cNvPr>
          <p:cNvSpPr/>
          <p:nvPr/>
        </p:nvSpPr>
        <p:spPr>
          <a:xfrm>
            <a:off x="1523802" y="2"/>
            <a:ext cx="9142810" cy="838243"/>
          </a:xfrm>
          <a:prstGeom prst="rect">
            <a:avLst/>
          </a:prstGeom>
          <a:solidFill>
            <a:schemeClr val="bg1"/>
          </a:solidFill>
        </p:spPr>
        <p:txBody>
          <a:bodyPr wrap="square">
            <a:spAutoFit/>
          </a:bodyPr>
          <a:lstStyle/>
          <a:p>
            <a:pPr algn="r" fontAlgn="base">
              <a:lnSpc>
                <a:spcPct val="150000"/>
              </a:lnSpc>
            </a:pPr>
            <a:r>
              <a:rPr lang="en-US" sz="3600" dirty="0" smtClean="0"/>
              <a:t>Create schema/database</a:t>
            </a:r>
            <a:endParaRPr lang="en-US" sz="3600" dirty="0">
              <a:latin typeface="Palatino Linotype" panose="02040502050505030304" pitchFamily="18" charset="0"/>
            </a:endParaRPr>
          </a:p>
        </p:txBody>
      </p:sp>
      <p:sp>
        <p:nvSpPr>
          <p:cNvPr id="12" name="Rectangle 11"/>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(6)</a:t>
            </a:r>
            <a:endParaRPr lang="en-US" dirty="0"/>
          </a:p>
        </p:txBody>
      </p:sp>
      <p:sp>
        <p:nvSpPr>
          <p:cNvPr id="8" name="Rectangle 7"/>
          <p:cNvSpPr/>
          <p:nvPr/>
        </p:nvSpPr>
        <p:spPr>
          <a:xfrm>
            <a:off x="478582" y="1403484"/>
            <a:ext cx="5480346" cy="369332"/>
          </a:xfrm>
          <a:prstGeom prst="rect">
            <a:avLst/>
          </a:prstGeom>
        </p:spPr>
        <p:txBody>
          <a:bodyPr wrap="none">
            <a:spAutoFit/>
          </a:bodyPr>
          <a:lstStyle/>
          <a:p>
            <a:r>
              <a:rPr lang="en-US" dirty="0" smtClean="0"/>
              <a:t>CREATE {DATABASE | SCHEMA} [IF NOT EXISTS] </a:t>
            </a:r>
            <a:r>
              <a:rPr lang="en-US" i="1" dirty="0" smtClean="0"/>
              <a:t>db_name</a:t>
            </a:r>
            <a:endParaRPr lang="en-US" dirty="0"/>
          </a:p>
        </p:txBody>
      </p:sp>
      <p:sp>
        <p:nvSpPr>
          <p:cNvPr id="10" name="Rectangle 9">
            <a:extLst>
              <a:ext uri="{FF2B5EF4-FFF2-40B4-BE49-F238E27FC236}">
                <a16:creationId xmlns:a16="http://schemas.microsoft.com/office/drawing/2014/main" xmlns="" id="{2FDB2253-836D-468E-A0B5-6DA6EE4B76FE}"/>
              </a:ext>
            </a:extLst>
          </p:cNvPr>
          <p:cNvSpPr/>
          <p:nvPr/>
        </p:nvSpPr>
        <p:spPr>
          <a:xfrm>
            <a:off x="478582" y="908720"/>
            <a:ext cx="11163249" cy="369332"/>
          </a:xfrm>
          <a:prstGeom prst="rect">
            <a:avLst/>
          </a:prstGeom>
        </p:spPr>
        <p:txBody>
          <a:bodyPr wrap="none">
            <a:spAutoFit/>
          </a:bodyPr>
          <a:lstStyle/>
          <a:p>
            <a:r>
              <a:rPr lang="en-US" dirty="0" smtClean="0">
                <a:latin typeface="Palatino Linotype" pitchFamily="18" charset="0"/>
              </a:rPr>
              <a:t>To create a new database in MySQL, you use the CREATE DATABASE statement with the following syntax:</a:t>
            </a:r>
            <a:endParaRPr lang="en-US" b="1" i="1" dirty="0">
              <a:latin typeface="Palatino Linotype" pitchFamily="18" charset="0"/>
              <a:cs typeface="Arial" pitchFamily="34" charset="0"/>
            </a:endParaRPr>
          </a:p>
        </p:txBody>
      </p:sp>
      <p:sp>
        <p:nvSpPr>
          <p:cNvPr id="13" name="Rectangle 12"/>
          <p:cNvSpPr/>
          <p:nvPr/>
        </p:nvSpPr>
        <p:spPr>
          <a:xfrm>
            <a:off x="622598" y="1772816"/>
            <a:ext cx="4412875" cy="1046440"/>
          </a:xfrm>
          <a:prstGeom prst="rect">
            <a:avLst/>
          </a:prstGeom>
        </p:spPr>
        <p:txBody>
          <a:bodyPr wrap="none">
            <a:spAutoFit/>
          </a:bodyPr>
          <a:lstStyle/>
          <a:p>
            <a:r>
              <a:rPr lang="en-US" dirty="0" smtClean="0"/>
              <a:t>e.g.</a:t>
            </a:r>
          </a:p>
          <a:p>
            <a:endParaRPr lang="en-US" sz="800" dirty="0" smtClean="0"/>
          </a:p>
          <a:p>
            <a:pPr marL="342900" indent="-342900">
              <a:buFont typeface="Arial" pitchFamily="34" charset="0"/>
              <a:buChar char="•"/>
            </a:pPr>
            <a:r>
              <a:rPr lang="en-US" dirty="0" smtClean="0"/>
              <a:t>CREATE SCHEMA IF NOT EXISTS student;</a:t>
            </a:r>
          </a:p>
          <a:p>
            <a:pPr marL="342900" indent="-342900">
              <a:buFont typeface="Arial" pitchFamily="34" charset="0"/>
              <a:buChar char="•"/>
            </a:pPr>
            <a:r>
              <a:rPr lang="en-US" dirty="0" smtClean="0"/>
              <a:t>CREATE DATABASE IF NOT EXISTS student;</a:t>
            </a:r>
          </a:p>
        </p:txBody>
      </p:sp>
      <p:sp>
        <p:nvSpPr>
          <p:cNvPr id="14" name="Rectangle 13">
            <a:extLst>
              <a:ext uri="{FF2B5EF4-FFF2-40B4-BE49-F238E27FC236}">
                <a16:creationId xmlns:a16="http://schemas.microsoft.com/office/drawing/2014/main" xmlns="" id="{2FDB2253-836D-468E-A0B5-6DA6EE4B76FE}"/>
              </a:ext>
            </a:extLst>
          </p:cNvPr>
          <p:cNvSpPr/>
          <p:nvPr/>
        </p:nvSpPr>
        <p:spPr>
          <a:xfrm>
            <a:off x="550590" y="2996952"/>
            <a:ext cx="11161240" cy="369332"/>
          </a:xfrm>
          <a:prstGeom prst="rect">
            <a:avLst/>
          </a:prstGeom>
        </p:spPr>
        <p:txBody>
          <a:bodyPr wrap="square">
            <a:spAutoFit/>
          </a:bodyPr>
          <a:lstStyle/>
          <a:p>
            <a:r>
              <a:rPr lang="en-US" dirty="0" smtClean="0"/>
              <a:t>To select a particular database to work with you issue the USE statement </a:t>
            </a:r>
            <a:r>
              <a:rPr lang="en-US" dirty="0" smtClean="0"/>
              <a:t>with the </a:t>
            </a:r>
            <a:r>
              <a:rPr lang="en-US" dirty="0" smtClean="0"/>
              <a:t>follows </a:t>
            </a:r>
            <a:r>
              <a:rPr lang="en-US" dirty="0" smtClean="0">
                <a:latin typeface="Palatino Linotype" pitchFamily="18" charset="0"/>
              </a:rPr>
              <a:t>syntax </a:t>
            </a:r>
            <a:r>
              <a:rPr lang="en-US" dirty="0" smtClean="0"/>
              <a:t>:</a:t>
            </a:r>
            <a:endParaRPr lang="en-US" b="1" i="1" dirty="0">
              <a:latin typeface="Palatino Linotype" pitchFamily="18" charset="0"/>
              <a:cs typeface="Arial" pitchFamily="34" charset="0"/>
            </a:endParaRPr>
          </a:p>
        </p:txBody>
      </p:sp>
      <p:sp>
        <p:nvSpPr>
          <p:cNvPr id="15" name="Rectangle 14">
            <a:extLst>
              <a:ext uri="{FF2B5EF4-FFF2-40B4-BE49-F238E27FC236}">
                <a16:creationId xmlns:a16="http://schemas.microsoft.com/office/drawing/2014/main" xmlns="" id="{2FDB2253-836D-468E-A0B5-6DA6EE4B76FE}"/>
              </a:ext>
            </a:extLst>
          </p:cNvPr>
          <p:cNvSpPr/>
          <p:nvPr/>
        </p:nvSpPr>
        <p:spPr>
          <a:xfrm>
            <a:off x="190550" y="4078813"/>
            <a:ext cx="11927855" cy="646331"/>
          </a:xfrm>
          <a:prstGeom prst="rect">
            <a:avLst/>
          </a:prstGeom>
        </p:spPr>
        <p:txBody>
          <a:bodyPr wrap="square">
            <a:spAutoFit/>
          </a:bodyPr>
          <a:lstStyle/>
          <a:p>
            <a:r>
              <a:rPr lang="en-US" dirty="0" smtClean="0">
                <a:latin typeface="Palatino Linotype" pitchFamily="18" charset="0"/>
              </a:rPr>
              <a:t>The USE statement tells MySQL to use the named database as the default (current) database for subsequent statements. The named database remains the default until the end of the session or another USE statement is issued.</a:t>
            </a:r>
            <a:endParaRPr lang="en-US" b="1" i="1" dirty="0">
              <a:latin typeface="Palatino Linotype" pitchFamily="18" charset="0"/>
              <a:cs typeface="Arial" pitchFamily="34" charset="0"/>
            </a:endParaRPr>
          </a:p>
        </p:txBody>
      </p:sp>
      <p:sp>
        <p:nvSpPr>
          <p:cNvPr id="16" name="Rectangle 15"/>
          <p:cNvSpPr/>
          <p:nvPr/>
        </p:nvSpPr>
        <p:spPr>
          <a:xfrm>
            <a:off x="694606" y="3491716"/>
            <a:ext cx="1486304" cy="369332"/>
          </a:xfrm>
          <a:prstGeom prst="rect">
            <a:avLst/>
          </a:prstGeom>
        </p:spPr>
        <p:txBody>
          <a:bodyPr wrap="none">
            <a:spAutoFit/>
          </a:bodyPr>
          <a:lstStyle/>
          <a:p>
            <a:r>
              <a:rPr lang="en-US" dirty="0" smtClean="0"/>
              <a:t>USE </a:t>
            </a:r>
            <a:r>
              <a:rPr lang="en-US" i="1" dirty="0" smtClean="0"/>
              <a:t>db_name</a:t>
            </a:r>
            <a:endParaRPr lang="en-US" dirty="0"/>
          </a:p>
        </p:txBody>
      </p:sp>
      <p:sp>
        <p:nvSpPr>
          <p:cNvPr id="17" name="Rectangle 16"/>
          <p:cNvSpPr/>
          <p:nvPr/>
        </p:nvSpPr>
        <p:spPr>
          <a:xfrm>
            <a:off x="774998" y="4869160"/>
            <a:ext cx="9064624" cy="1046440"/>
          </a:xfrm>
          <a:prstGeom prst="rect">
            <a:avLst/>
          </a:prstGeom>
        </p:spPr>
        <p:txBody>
          <a:bodyPr wrap="square">
            <a:spAutoFit/>
          </a:bodyPr>
          <a:lstStyle/>
          <a:p>
            <a:r>
              <a:rPr lang="en-US" dirty="0" smtClean="0"/>
              <a:t>e.g.</a:t>
            </a:r>
          </a:p>
          <a:p>
            <a:endParaRPr lang="en-US" sz="800" dirty="0" smtClean="0"/>
          </a:p>
          <a:p>
            <a:pPr marL="342900" indent="-342900">
              <a:buFont typeface="Arial" pitchFamily="34" charset="0"/>
              <a:buChar char="•"/>
            </a:pPr>
            <a:r>
              <a:rPr lang="en-US" dirty="0" smtClean="0"/>
              <a:t>USE student;</a:t>
            </a:r>
          </a:p>
          <a:p>
            <a:pPr marL="342900" indent="-342900">
              <a:buFont typeface="Arial" pitchFamily="34" charset="0"/>
              <a:buChar char="•"/>
            </a:pPr>
            <a:r>
              <a:rPr lang="en-US" dirty="0" smtClean="0"/>
              <a:t>SELECT * FROM db1.emp;</a:t>
            </a:r>
          </a:p>
        </p:txBody>
      </p:sp>
      <p:sp>
        <p:nvSpPr>
          <p:cNvPr id="18" name="Rectangle 17"/>
          <p:cNvSpPr/>
          <p:nvPr/>
        </p:nvSpPr>
        <p:spPr>
          <a:xfrm>
            <a:off x="694606" y="5987608"/>
            <a:ext cx="10873208" cy="369332"/>
          </a:xfrm>
          <a:prstGeom prst="rect">
            <a:avLst/>
          </a:prstGeom>
        </p:spPr>
        <p:txBody>
          <a:bodyPr wrap="square">
            <a:spAutoFit/>
          </a:bodyPr>
          <a:lstStyle/>
          <a:p>
            <a:r>
              <a:rPr lang="en-US" dirty="0" smtClean="0"/>
              <a:t>Note:  Moving objects from one schema to another schema in MySQL is not possible</a:t>
            </a:r>
            <a:endParaRPr lang="en-US" dirty="0"/>
          </a:p>
        </p:txBody>
      </p:sp>
    </p:spTree>
    <p:extLst>
      <p:ext uri="{BB962C8B-B14F-4D97-AF65-F5344CB8AC3E}">
        <p14:creationId xmlns:p14="http://schemas.microsoft.com/office/powerpoint/2010/main" xmlns="" val="1941358839"/>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Candidate and 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789040"/>
            <a:ext cx="11089232" cy="1477328"/>
          </a:xfrm>
          <a:prstGeom prst="rect">
            <a:avLst/>
          </a:prstGeom>
        </p:spPr>
        <p:txBody>
          <a:bodyPr wrap="square">
            <a:spAutoFit/>
          </a:bodyPr>
          <a:lstStyle/>
          <a:p>
            <a:r>
              <a:rPr lang="en-US" b="1" dirty="0" smtClean="0"/>
              <a:t>Candidate Key</a:t>
            </a:r>
            <a:r>
              <a:rPr lang="en-US" dirty="0" smtClean="0"/>
              <a:t> – A Candidate Key can be any column or a combination of columns that can qualify as unique key in database. There can be multiple Candidate Keys in one table. Each Candidate Key can qualify as Primary Key.</a:t>
            </a:r>
          </a:p>
          <a:p>
            <a:endParaRPr lang="en-US" dirty="0" smtClean="0"/>
          </a:p>
          <a:p>
            <a:r>
              <a:rPr lang="en-US" b="1" dirty="0" smtClean="0"/>
              <a:t>Primary Key</a:t>
            </a:r>
            <a:r>
              <a:rPr lang="en-US" dirty="0" smtClean="0"/>
              <a:t> – A Primary Key is a column or a combination of columns that uniquely identify a record. Only one Candidate Key can be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2117755"/>
            <a:ext cx="11305256" cy="3139321"/>
          </a:xfrm>
          <a:prstGeom prst="rect">
            <a:avLst/>
          </a:prstGeom>
        </p:spPr>
        <p:txBody>
          <a:bodyPr wrap="square">
            <a:spAutoFit/>
          </a:bodyPr>
          <a:lstStyle/>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Candidate </a:t>
            </a:r>
            <a:r>
              <a:rPr lang="en-US" b="1" dirty="0">
                <a:solidFill>
                  <a:schemeClr val="tx1">
                    <a:lumMod val="85000"/>
                    <a:lumOff val="15000"/>
                  </a:schemeClr>
                </a:solidFill>
                <a:latin typeface="Palatino Linotype" pitchFamily="18" charset="0"/>
              </a:rPr>
              <a:t>Key</a:t>
            </a:r>
            <a:r>
              <a:rPr lang="en-US" dirty="0">
                <a:solidFill>
                  <a:schemeClr val="tx1">
                    <a:lumMod val="85000"/>
                    <a:lumOff val="15000"/>
                  </a:schemeClr>
                </a:solidFill>
                <a:latin typeface="Palatino Linotype" pitchFamily="18" charset="0"/>
              </a:rPr>
              <a:t>: </a:t>
            </a:r>
            <a:r>
              <a:rPr lang="en-US" dirty="0" smtClean="0">
                <a:latin typeface="Palatino Linotype" pitchFamily="18" charset="0"/>
              </a:rPr>
              <a:t>A candidate key is a set of attributes (or attribute) which uniquely identify the tuples in relation or table. </a:t>
            </a:r>
            <a:endParaRPr lang="en-US" dirty="0" smtClean="0">
              <a:latin typeface="Palatino Linotype" pitchFamily="18" charset="0"/>
            </a:endParaRP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a:t>
            </a:r>
            <a:r>
              <a:rPr lang="en-US" dirty="0" smtClean="0">
                <a:solidFill>
                  <a:schemeClr val="tx1">
                    <a:lumMod val="85000"/>
                    <a:lumOff val="15000"/>
                  </a:schemeClr>
                </a:solidFill>
                <a:latin typeface="Palatino Linotype" pitchFamily="18" charset="0"/>
              </a:rPr>
              <a:t>in Employee table ID </a:t>
            </a:r>
            <a:r>
              <a:rPr lang="en-US" dirty="0" smtClean="0">
                <a:latin typeface="Palatino Linotype" pitchFamily="18" charset="0"/>
              </a:rPr>
              <a:t>&amp; emailID </a:t>
            </a:r>
            <a:r>
              <a:rPr lang="en-US" dirty="0" smtClean="0">
                <a:solidFill>
                  <a:schemeClr val="tx1">
                    <a:lumMod val="85000"/>
                    <a:lumOff val="15000"/>
                  </a:schemeClr>
                </a:solidFill>
                <a:latin typeface="Palatino Linotype" pitchFamily="18" charset="0"/>
              </a:rPr>
              <a:t>are Candidate keys.</a:t>
            </a:r>
            <a:endParaRPr lang="en-US" dirty="0" smtClean="0">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r>
              <a:rPr lang="en-US" b="1" dirty="0" smtClean="0">
                <a:solidFill>
                  <a:schemeClr val="tx1">
                    <a:lumMod val="85000"/>
                    <a:lumOff val="15000"/>
                  </a:schemeClr>
                </a:solidFill>
                <a:latin typeface="Palatino Linotype" pitchFamily="18" charset="0"/>
              </a:rPr>
              <a:t>Primary Key</a:t>
            </a:r>
            <a:r>
              <a:rPr lang="en-US" dirty="0" smtClean="0">
                <a:solidFill>
                  <a:schemeClr val="tx1">
                    <a:lumMod val="85000"/>
                    <a:lumOff val="15000"/>
                  </a:schemeClr>
                </a:solidFill>
                <a:latin typeface="Palatino Linotype" pitchFamily="18" charset="0"/>
              </a:rPr>
              <a:t>: </a:t>
            </a:r>
            <a:r>
              <a:rPr lang="en-US" dirty="0" smtClean="0">
                <a:latin typeface="Palatino Linotype" pitchFamily="18" charset="0"/>
              </a:rPr>
              <a:t>Primary Key is a set of attributes (or attribute) which uniquely identify the tuples in relation or table. There is one and only one primary key in any relationship.</a:t>
            </a:r>
            <a:r>
              <a:rPr lang="en-US" dirty="0" smtClean="0">
                <a:solidFill>
                  <a:schemeClr val="tx1">
                    <a:lumMod val="85000"/>
                    <a:lumOff val="15000"/>
                  </a:schemeClr>
                </a:solidFill>
                <a:latin typeface="Palatino Linotype" pitchFamily="18" charset="0"/>
              </a:rPr>
              <a:t> </a:t>
            </a:r>
            <a:endParaRPr lang="en-US" dirty="0" smtClean="0">
              <a:solidFill>
                <a:schemeClr val="tx1">
                  <a:lumMod val="85000"/>
                  <a:lumOff val="15000"/>
                </a:schemeClr>
              </a:solidFill>
              <a:latin typeface="Palatino Linotype" pitchFamily="18" charset="0"/>
            </a:endParaRPr>
          </a:p>
          <a:p>
            <a:pPr marL="342900" indent="-342900">
              <a:buFont typeface="Arial" pitchFamily="34" charset="0"/>
              <a:buChar char="•"/>
            </a:pPr>
            <a:endParaRPr lang="en-US" dirty="0" smtClean="0">
              <a:solidFill>
                <a:schemeClr val="tx1">
                  <a:lumMod val="85000"/>
                  <a:lumOff val="15000"/>
                </a:schemeClr>
              </a:solidFill>
              <a:latin typeface="Palatino Linotype" pitchFamily="18" charset="0"/>
            </a:endParaRPr>
          </a:p>
          <a:p>
            <a:pPr marL="342900" indent="17463"/>
            <a:r>
              <a:rPr lang="en-US" dirty="0" smtClean="0">
                <a:solidFill>
                  <a:schemeClr val="tx1">
                    <a:lumMod val="85000"/>
                    <a:lumOff val="15000"/>
                  </a:schemeClr>
                </a:solidFill>
                <a:latin typeface="Palatino Linotype" pitchFamily="18" charset="0"/>
              </a:rPr>
              <a:t>Here </a:t>
            </a:r>
            <a:r>
              <a:rPr lang="en-US" dirty="0" smtClean="0">
                <a:solidFill>
                  <a:schemeClr val="tx1">
                    <a:lumMod val="85000"/>
                    <a:lumOff val="15000"/>
                  </a:schemeClr>
                </a:solidFill>
                <a:latin typeface="Palatino Linotype" pitchFamily="18" charset="0"/>
              </a:rPr>
              <a:t>in Employee table you can choose either ID or </a:t>
            </a:r>
            <a:r>
              <a:rPr lang="en-US" dirty="0" smtClean="0">
                <a:latin typeface="Palatino Linotype" pitchFamily="18" charset="0"/>
              </a:rPr>
              <a:t>emailID columns as primary key column, ID is preferable choice, as emailID </a:t>
            </a:r>
            <a:r>
              <a:rPr lang="en-US" dirty="0" smtClean="0">
                <a:solidFill>
                  <a:schemeClr val="tx1">
                    <a:lumMod val="85000"/>
                    <a:lumOff val="15000"/>
                  </a:schemeClr>
                </a:solidFill>
                <a:latin typeface="Palatino Linotype" pitchFamily="18" charset="0"/>
              </a:rPr>
              <a:t>is a secure value.</a:t>
            </a:r>
          </a:p>
        </p:txBody>
      </p:sp>
      <p:sp>
        <p:nvSpPr>
          <p:cNvPr id="7" name="Rectangle 6"/>
          <p:cNvSpPr/>
          <p:nvPr/>
        </p:nvSpPr>
        <p:spPr>
          <a:xfrm>
            <a:off x="406574" y="1182524"/>
            <a:ext cx="9361040" cy="461665"/>
          </a:xfrm>
          <a:prstGeom prst="rect">
            <a:avLst/>
          </a:prstGeom>
        </p:spPr>
        <p:txBody>
          <a:bodyPr wrap="square">
            <a:spAutoFit/>
          </a:bodyPr>
          <a:lstStyle/>
          <a:p>
            <a:r>
              <a:rPr lang="en-US" sz="2300" dirty="0" smtClean="0">
                <a:solidFill>
                  <a:schemeClr val="bg2">
                    <a:lumMod val="25000"/>
                  </a:schemeClr>
                </a:solidFill>
                <a:latin typeface="Gentium Basic"/>
              </a:rPr>
              <a:t>Employee { ID, firstName, lastName, DoB, emailID }</a:t>
            </a:r>
            <a:endParaRPr lang="en-US" sz="2300" dirty="0">
              <a:solidFill>
                <a:schemeClr val="bg2">
                  <a:lumMod val="25000"/>
                </a:schemeClr>
              </a:solidFill>
              <a:latin typeface="Gentium Basic"/>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Candidate Key and Primary Key</a:t>
            </a:r>
            <a:endParaRPr lang="en-US" sz="3600" dirty="0"/>
          </a:p>
        </p:txBody>
      </p:sp>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10332044" cy="923330"/>
          </a:xfrm>
          <a:prstGeom prst="rect">
            <a:avLst/>
          </a:prstGeom>
          <a:solidFill>
            <a:schemeClr val="bg1"/>
          </a:solidFill>
        </p:spPr>
        <p:txBody>
          <a:bodyPr wrap="square">
            <a:spAutoFit/>
          </a:bodyPr>
          <a:lstStyle/>
          <a:p>
            <a:pPr algn="r" fontAlgn="base">
              <a:lnSpc>
                <a:spcPct val="150000"/>
              </a:lnSpc>
            </a:pPr>
            <a:r>
              <a:rPr lang="en-US" sz="3600" dirty="0" smtClean="0"/>
              <a:t>Difference between Candidate Key and Primary Key</a:t>
            </a:r>
            <a:endParaRPr lang="en-US" sz="3600" dirty="0"/>
          </a:p>
        </p:txBody>
      </p:sp>
      <p:graphicFrame>
        <p:nvGraphicFramePr>
          <p:cNvPr id="7" name="Table 6"/>
          <p:cNvGraphicFramePr>
            <a:graphicFrameLocks noGrp="1"/>
          </p:cNvGraphicFramePr>
          <p:nvPr/>
        </p:nvGraphicFramePr>
        <p:xfrm>
          <a:off x="478582" y="1052736"/>
          <a:ext cx="11377264" cy="2491740"/>
        </p:xfrm>
        <a:graphic>
          <a:graphicData uri="http://schemas.openxmlformats.org/drawingml/2006/table">
            <a:tbl>
              <a:tblPr>
                <a:tableStyleId>{5940675A-B579-460E-94D1-54222C63F5DA}</a:tableStyleId>
              </a:tblPr>
              <a:tblGrid>
                <a:gridCol w="5688632"/>
                <a:gridCol w="5688632"/>
              </a:tblGrid>
              <a:tr h="0">
                <a:tc>
                  <a:txBody>
                    <a:bodyPr/>
                    <a:lstStyle/>
                    <a:p>
                      <a:pPr algn="ctr" fontAlgn="b"/>
                      <a:r>
                        <a:rPr lang="en-US" sz="1800" b="1" kern="1200" dirty="0" smtClean="0">
                          <a:solidFill>
                            <a:schemeClr val="tx1"/>
                          </a:solidFill>
                          <a:latin typeface="Palatino Linotype" pitchFamily="18" charset="0"/>
                          <a:ea typeface="+mn-ea"/>
                          <a:cs typeface="+mn-cs"/>
                        </a:rPr>
                        <a:t>Primary Key </a:t>
                      </a:r>
                      <a:endParaRPr lang="en-US" sz="1800" b="1" kern="1200" dirty="0">
                        <a:solidFill>
                          <a:schemeClr val="tx1"/>
                        </a:solidFill>
                        <a:latin typeface="Palatino Linotype" pitchFamily="18" charset="0"/>
                        <a:ea typeface="+mn-ea"/>
                        <a:cs typeface="+mn-cs"/>
                      </a:endParaRPr>
                    </a:p>
                  </a:txBody>
                  <a:tcPr marL="95250" marR="95250" marT="95250" marB="95250" anchor="b"/>
                </a:tc>
                <a:tc>
                  <a:txBody>
                    <a:bodyPr/>
                    <a:lstStyle/>
                    <a:p>
                      <a:pPr algn="ctr" fontAlgn="b"/>
                      <a:r>
                        <a:rPr lang="en-US" sz="1800" b="1" kern="1200" dirty="0" smtClean="0">
                          <a:solidFill>
                            <a:schemeClr val="tx1"/>
                          </a:solidFill>
                          <a:latin typeface="Palatino Linotype" pitchFamily="18" charset="0"/>
                          <a:ea typeface="+mn-ea"/>
                          <a:cs typeface="+mn-cs"/>
                        </a:rPr>
                        <a:t>Candidate Key</a:t>
                      </a:r>
                      <a:endParaRPr lang="en-US" sz="1800" b="1" kern="1200" dirty="0">
                        <a:solidFill>
                          <a:schemeClr val="tx1"/>
                        </a:solidFill>
                        <a:latin typeface="Palatino Linotype" pitchFamily="18" charset="0"/>
                        <a:ea typeface="+mn-ea"/>
                        <a:cs typeface="+mn-cs"/>
                      </a:endParaRPr>
                    </a:p>
                  </a:txBody>
                  <a:tcPr marL="95250" marR="95250" marT="95250" marB="95250" anchor="b"/>
                </a:tc>
              </a:tr>
              <a:tr h="0">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only one primary key in any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marR="0" indent="0" algn="l" defTabSz="914400" rtl="0" eaLnBrk="1" fontAlgn="t" latinLnBrk="0"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There can be more than one candidate key in a relation.</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algn="l" fontAlgn="t"/>
                      <a:r>
                        <a:rPr lang="en-US" dirty="0" smtClean="0"/>
                        <a:t>Primary </a:t>
                      </a:r>
                      <a:r>
                        <a:rPr lang="en-US" dirty="0"/>
                        <a:t>key can contain NULL value.</a:t>
                      </a:r>
                    </a:p>
                  </a:txBody>
                  <a:tcPr marL="76200" marR="76200" marT="76200" marB="76200"/>
                </a:tc>
                <a:tc>
                  <a:txBody>
                    <a:bodyPr/>
                    <a:lstStyle/>
                    <a:p>
                      <a:pPr marL="179388" indent="0" algn="l" fontAlgn="t"/>
                      <a:r>
                        <a:rPr lang="en-US" dirty="0" smtClean="0"/>
                        <a:t>Candidate </a:t>
                      </a:r>
                      <a:r>
                        <a:rPr lang="en-US" dirty="0"/>
                        <a:t>key can have NULL value.</a:t>
                      </a:r>
                    </a:p>
                  </a:txBody>
                  <a:tcPr marL="76200" marR="76200" marT="76200" marB="76200"/>
                </a:tc>
              </a:tr>
              <a:tr h="0">
                <a:tc>
                  <a:txBody>
                    <a:bodyPr/>
                    <a:lstStyle/>
                    <a:p>
                      <a:pPr marL="179388" indent="0" fontAlgn="t"/>
                      <a:r>
                        <a:rPr lang="en-US" sz="1800" b="0" i="0" kern="1200" dirty="0" smtClean="0">
                          <a:solidFill>
                            <a:schemeClr val="tx1"/>
                          </a:solidFill>
                          <a:latin typeface="+mn-lt"/>
                          <a:ea typeface="+mn-ea"/>
                          <a:cs typeface="+mn-cs"/>
                        </a:rPr>
                        <a:t>A primary key is a candidate key.</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It not compulsory that each candidate key can be a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r h="0">
                <a:tc>
                  <a:txBody>
                    <a:bodyPr/>
                    <a:lstStyle/>
                    <a:p>
                      <a:pPr marL="179388" indent="0" fontAlgn="t"/>
                      <a:r>
                        <a:rPr lang="en-US" sz="1800" b="0" i="0" kern="1200" dirty="0" smtClean="0">
                          <a:solidFill>
                            <a:schemeClr val="tx1"/>
                          </a:solidFill>
                          <a:latin typeface="+mn-lt"/>
                          <a:ea typeface="+mn-ea"/>
                          <a:cs typeface="+mn-cs"/>
                        </a:rPr>
                        <a:t>Primary key specifies the important attribute for the relation.</a:t>
                      </a:r>
                      <a:endParaRPr lang="en-US" sz="1800" kern="1200" dirty="0" smtClean="0">
                        <a:solidFill>
                          <a:schemeClr val="tx1"/>
                        </a:solidFill>
                        <a:latin typeface="Palatino Linotype" pitchFamily="18" charset="0"/>
                        <a:ea typeface="+mn-ea"/>
                        <a:cs typeface="+mn-cs"/>
                      </a:endParaRPr>
                    </a:p>
                  </a:txBody>
                  <a:tcPr marL="38100" marR="38100" marT="38100" marB="38100"/>
                </a:tc>
                <a:tc>
                  <a:txBody>
                    <a:bodyPr/>
                    <a:lstStyle/>
                    <a:p>
                      <a:pPr marL="179388" indent="0" fontAlgn="t"/>
                      <a:r>
                        <a:rPr lang="en-US" sz="1800" b="0" i="0" kern="1200" dirty="0" smtClean="0">
                          <a:solidFill>
                            <a:schemeClr val="tx1"/>
                          </a:solidFill>
                          <a:latin typeface="+mn-lt"/>
                          <a:ea typeface="+mn-ea"/>
                          <a:cs typeface="+mn-cs"/>
                        </a:rPr>
                        <a:t>Candidate specifies the key which can qualify for primary key.</a:t>
                      </a:r>
                      <a:endParaRPr lang="en-US" sz="1800" kern="1200" dirty="0" smtClean="0">
                        <a:solidFill>
                          <a:schemeClr val="tx1"/>
                        </a:solidFill>
                        <a:latin typeface="Palatino Linotype" pitchFamily="18" charset="0"/>
                        <a:ea typeface="+mn-ea"/>
                        <a:cs typeface="+mn-cs"/>
                      </a:endParaRPr>
                    </a:p>
                  </a:txBody>
                  <a:tcPr marL="38100" marR="38100" marT="38100" marB="38100"/>
                </a:tc>
              </a:tr>
            </a:tbl>
          </a:graphicData>
        </a:graphic>
      </p:graphicFrame>
      <p:sp>
        <p:nvSpPr>
          <p:cNvPr id="11" name="Rectangle 10"/>
          <p:cNvSpPr/>
          <p:nvPr/>
        </p:nvSpPr>
        <p:spPr>
          <a:xfrm>
            <a:off x="11755679" y="0"/>
            <a:ext cx="431528"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(7)</a:t>
            </a:r>
            <a:endParaRPr lang="en-US" dirty="0"/>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Primary Key</a:t>
            </a:r>
            <a:endParaRPr lang="en-IN" sz="4800" dirty="0">
              <a:latin typeface="Segoe UI Light" panose="020B0502040204020203" pitchFamily="34" charset="0"/>
              <a:cs typeface="Segoe UI Light" panose="020B0502040204020203" pitchFamily="34" charset="0"/>
            </a:endParaRPr>
          </a:p>
        </p:txBody>
      </p:sp>
      <p:sp>
        <p:nvSpPr>
          <p:cNvPr id="6" name="Rectangle 5"/>
          <p:cNvSpPr/>
          <p:nvPr/>
        </p:nvSpPr>
        <p:spPr>
          <a:xfrm>
            <a:off x="622598" y="3429000"/>
            <a:ext cx="11017224" cy="923330"/>
          </a:xfrm>
          <a:prstGeom prst="rect">
            <a:avLst/>
          </a:prstGeom>
        </p:spPr>
        <p:txBody>
          <a:bodyPr wrap="square">
            <a:spAutoFit/>
          </a:bodyPr>
          <a:lstStyle/>
          <a:p>
            <a:r>
              <a:rPr lang="en-US" dirty="0" smtClean="0"/>
              <a:t>Choosing a primary key is one of the most important steps in good database design. A primary key is a column that serves a special purpose. </a:t>
            </a:r>
            <a:r>
              <a:rPr lang="en-US" dirty="0" smtClean="0">
                <a:latin typeface="Palatino Linotype" pitchFamily="18" charset="0"/>
              </a:rPr>
              <a:t>A primary key is a special column (or set of combined columns) in a relational database table, that is used to uniquely identify each record. </a:t>
            </a:r>
            <a:r>
              <a:rPr lang="en-US" dirty="0" smtClean="0"/>
              <a:t>Each database table needs a primary key.</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a:t>
            </a:r>
            <a:r>
              <a:rPr lang="en-US" sz="3600" dirty="0" smtClean="0"/>
              <a:t>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2" name="Rectangle 11">
            <a:extLst>
              <a:ext uri="{FF2B5EF4-FFF2-40B4-BE49-F238E27FC236}">
                <a16:creationId xmlns:a16="http://schemas.microsoft.com/office/drawing/2014/main" xmlns="" id="{63045821-95B0-4EF7-B515-933F86C0D2DA}"/>
              </a:ext>
            </a:extLst>
          </p:cNvPr>
          <p:cNvSpPr/>
          <p:nvPr/>
        </p:nvSpPr>
        <p:spPr>
          <a:xfrm>
            <a:off x="262558" y="1196752"/>
            <a:ext cx="9145016" cy="2062103"/>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13" name="TextBox 12">
            <a:extLst>
              <a:ext uri="{FF2B5EF4-FFF2-40B4-BE49-F238E27FC236}">
                <a16:creationId xmlns:a16="http://schemas.microsoft.com/office/drawing/2014/main" xmlns="" id="{50270A80-E55D-414D-A389-6A5BA4F1C790}"/>
              </a:ext>
            </a:extLst>
          </p:cNvPr>
          <p:cNvSpPr txBox="1"/>
          <p:nvPr/>
        </p:nvSpPr>
        <p:spPr>
          <a:xfrm>
            <a:off x="190550" y="3789040"/>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a:t>
            </a:r>
            <a:r>
              <a:rPr lang="en-US" sz="3600" dirty="0" smtClean="0"/>
              <a:t>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9839622" y="1685707"/>
            <a:ext cx="1915941" cy="2376264"/>
          </a:xfrm>
          <a:prstGeom prst="rect">
            <a:avLst/>
          </a:prstGeom>
          <a:noFill/>
          <a:ln w="9525">
            <a:noFill/>
            <a:miter lim="800000"/>
            <a:headEnd/>
            <a:tailEnd/>
          </a:ln>
        </p:spPr>
      </p:pic>
      <p:sp>
        <p:nvSpPr>
          <p:cNvPr id="14" name="Rectangle 13"/>
          <p:cNvSpPr/>
          <p:nvPr/>
        </p:nvSpPr>
        <p:spPr>
          <a:xfrm>
            <a:off x="262558" y="2117755"/>
            <a:ext cx="3960440" cy="2031325"/>
          </a:xfrm>
          <a:prstGeom prst="rect">
            <a:avLst/>
          </a:prstGeom>
        </p:spPr>
        <p:txBody>
          <a:bodyPr wrap="square">
            <a:spAutoFit/>
          </a:bodyPr>
          <a:lstStyle/>
          <a:p>
            <a:r>
              <a:rPr lang="en-US" dirty="0" smtClean="0"/>
              <a:t>CREATE TABLE </a:t>
            </a:r>
            <a:r>
              <a:rPr lang="en-US" dirty="0" smtClean="0"/>
              <a:t>student </a:t>
            </a:r>
            <a:r>
              <a:rPr lang="en-US" dirty="0" smtClean="0"/>
              <a:t>(  </a:t>
            </a:r>
            <a:endParaRPr lang="en-US" dirty="0" smtClean="0"/>
          </a:p>
          <a:p>
            <a:r>
              <a:rPr lang="en-US" dirty="0" smtClean="0"/>
              <a:t> </a:t>
            </a:r>
            <a:r>
              <a:rPr lang="en-US" dirty="0" smtClean="0"/>
              <a:t>  ID </a:t>
            </a:r>
            <a:r>
              <a:rPr lang="en-US" dirty="0" smtClean="0"/>
              <a:t>INT(11</a:t>
            </a:r>
            <a:r>
              <a:rPr lang="en-US" dirty="0" smtClean="0"/>
              <a:t>) </a:t>
            </a:r>
            <a:r>
              <a:rPr lang="en-US" dirty="0" smtClean="0"/>
              <a:t>PRIMARY KEY</a:t>
            </a:r>
            <a:r>
              <a:rPr lang="en-US" dirty="0" smtClean="0"/>
              <a:t>,</a:t>
            </a:r>
          </a:p>
          <a:p>
            <a:r>
              <a:rPr lang="en-US" dirty="0" smtClean="0"/>
              <a:t> </a:t>
            </a:r>
            <a:r>
              <a:rPr lang="en-US" dirty="0" smtClean="0"/>
              <a:t>  firstName </a:t>
            </a:r>
            <a:r>
              <a:rPr lang="en-US" dirty="0" smtClean="0"/>
              <a:t>VARCHAR(45</a:t>
            </a:r>
            <a:r>
              <a:rPr lang="en-US" dirty="0" smtClean="0"/>
              <a:t>), </a:t>
            </a:r>
          </a:p>
          <a:p>
            <a:r>
              <a:rPr lang="en-US" dirty="0" smtClean="0"/>
              <a:t> </a:t>
            </a:r>
            <a:r>
              <a:rPr lang="en-US" dirty="0" smtClean="0"/>
              <a:t>  lastName VARCHAR(45),</a:t>
            </a:r>
          </a:p>
          <a:p>
            <a:r>
              <a:rPr lang="en-US" dirty="0" smtClean="0"/>
              <a:t> </a:t>
            </a:r>
            <a:r>
              <a:rPr lang="en-US" dirty="0" smtClean="0"/>
              <a:t>  DoB DATE,</a:t>
            </a:r>
          </a:p>
          <a:p>
            <a:r>
              <a:rPr lang="en-US" dirty="0" smtClean="0"/>
              <a:t> </a:t>
            </a:r>
            <a:r>
              <a:rPr lang="en-US" dirty="0" smtClean="0"/>
              <a:t>  emailID VARCHAR(145)</a:t>
            </a:r>
          </a:p>
          <a:p>
            <a:r>
              <a:rPr lang="en-US" dirty="0" smtClean="0"/>
              <a:t> </a:t>
            </a:r>
            <a:r>
              <a:rPr lang="en-US" dirty="0" smtClean="0"/>
              <a:t>);</a:t>
            </a:r>
            <a:endParaRPr lang="en-US" dirty="0"/>
          </a:p>
        </p:txBody>
      </p:sp>
      <p:sp>
        <p:nvSpPr>
          <p:cNvPr id="15" name="Rectangle 14"/>
          <p:cNvSpPr/>
          <p:nvPr/>
        </p:nvSpPr>
        <p:spPr>
          <a:xfrm>
            <a:off x="334566" y="1579236"/>
            <a:ext cx="2537233" cy="369332"/>
          </a:xfrm>
          <a:prstGeom prst="rect">
            <a:avLst/>
          </a:prstGeom>
        </p:spPr>
        <p:txBody>
          <a:bodyPr wrap="none">
            <a:spAutoFit/>
          </a:bodyPr>
          <a:lstStyle/>
          <a:p>
            <a:r>
              <a:rPr lang="en-US" dirty="0" smtClean="0"/>
              <a:t>Examples </a:t>
            </a:r>
            <a:r>
              <a:rPr lang="en-US" dirty="0" smtClean="0"/>
              <a:t>of Primary Key </a:t>
            </a:r>
            <a:endParaRPr lang="en-US" dirty="0"/>
          </a:p>
        </p:txBody>
      </p:sp>
      <p:sp>
        <p:nvSpPr>
          <p:cNvPr id="16" name="Rectangle 1"/>
          <p:cNvSpPr>
            <a:spLocks noChangeArrowheads="1"/>
          </p:cNvSpPr>
          <p:nvPr/>
        </p:nvSpPr>
        <p:spPr bwMode="auto">
          <a:xfrm>
            <a:off x="262558" y="836712"/>
            <a:ext cx="1137726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Palatino Linotype" pitchFamily="18" charset="0"/>
                <a:ea typeface="Calibri" pitchFamily="34" charset="0"/>
                <a:cs typeface="Calibri" pitchFamily="34" charset="0"/>
              </a:rPr>
              <a:t>Primary key’s data type mostly must be INT (in student</a:t>
            </a:r>
            <a:r>
              <a:rPr kumimoji="0" lang="en-US" b="0" i="0" u="none" strike="noStrike" cap="none" normalizeH="0" dirty="0" smtClean="0">
                <a:ln>
                  <a:noFill/>
                </a:ln>
                <a:effectLst/>
                <a:latin typeface="Palatino Linotype" pitchFamily="18" charset="0"/>
                <a:ea typeface="Calibri" pitchFamily="34" charset="0"/>
                <a:cs typeface="Calibri" pitchFamily="34" charset="0"/>
              </a:rPr>
              <a:t> table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ID column is given as primary key)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latin typeface="Palatino Linotype" pitchFamily="18" charset="0"/>
                <a:ea typeface="Calibri" pitchFamily="34" charset="0"/>
                <a:cs typeface="Calibri" pitchFamily="34" charset="0"/>
              </a:rPr>
              <a:t>We can also give primary key on any data type </a:t>
            </a:r>
            <a:r>
              <a:rPr kumimoji="0" lang="en-US" b="0" i="0" u="none" strike="noStrike" cap="none" normalizeH="0" baseline="0" dirty="0" smtClean="0">
                <a:ln>
                  <a:noFill/>
                </a:ln>
                <a:effectLst/>
                <a:latin typeface="Palatino Linotype" pitchFamily="18" charset="0"/>
                <a:ea typeface="Calibri" pitchFamily="34" charset="0"/>
                <a:cs typeface="Calibri" pitchFamily="34" charset="0"/>
              </a:rPr>
              <a:t>(e.g. emailID varchar(145) PRIMARY KEY)</a:t>
            </a:r>
            <a:endParaRPr kumimoji="0" lang="en-US" b="0" i="0" u="none" strike="noStrike" cap="none" normalizeH="0" baseline="0" dirty="0" smtClean="0">
              <a:ln>
                <a:noFill/>
              </a:ln>
              <a:effectLst/>
              <a:latin typeface="Palatino Linotype" pitchFamily="18" charset="0"/>
              <a:cs typeface="Arial" pitchFamily="34" charset="0"/>
            </a:endParaRPr>
          </a:p>
        </p:txBody>
      </p:sp>
      <p:sp>
        <p:nvSpPr>
          <p:cNvPr id="17" name="Rectangle 16"/>
          <p:cNvSpPr/>
          <p:nvPr/>
        </p:nvSpPr>
        <p:spPr>
          <a:xfrm>
            <a:off x="262558" y="4437112"/>
            <a:ext cx="5184576" cy="2031325"/>
          </a:xfrm>
          <a:prstGeom prst="rect">
            <a:avLst/>
          </a:prstGeom>
        </p:spPr>
        <p:txBody>
          <a:bodyPr wrap="square">
            <a:spAutoFit/>
          </a:bodyPr>
          <a:lstStyle/>
          <a:p>
            <a:r>
              <a:rPr lang="en-US" dirty="0" smtClean="0"/>
              <a:t>CREATE TABLE </a:t>
            </a:r>
            <a:r>
              <a:rPr lang="en-US" dirty="0" smtClean="0"/>
              <a:t>student </a:t>
            </a:r>
            <a:r>
              <a:rPr lang="en-US" dirty="0" smtClean="0"/>
              <a:t>(  </a:t>
            </a:r>
            <a:endParaRPr lang="en-US" dirty="0" smtClean="0"/>
          </a:p>
          <a:p>
            <a:r>
              <a:rPr lang="en-US" dirty="0" smtClean="0"/>
              <a:t> </a:t>
            </a:r>
            <a:r>
              <a:rPr lang="en-US" dirty="0" smtClean="0"/>
              <a:t>  ID </a:t>
            </a:r>
            <a:r>
              <a:rPr lang="en-US" dirty="0" smtClean="0"/>
              <a:t>INT(11</a:t>
            </a:r>
            <a:r>
              <a:rPr lang="en-US" dirty="0" smtClean="0"/>
              <a:t>) </a:t>
            </a:r>
            <a:r>
              <a:rPr lang="en-US" dirty="0" smtClean="0"/>
              <a:t>PRIMARY KEY AUTO_INCREMENT,</a:t>
            </a:r>
            <a:endParaRPr lang="en-US" dirty="0" smtClean="0"/>
          </a:p>
          <a:p>
            <a:r>
              <a:rPr lang="en-US" dirty="0" smtClean="0"/>
              <a:t> </a:t>
            </a:r>
            <a:r>
              <a:rPr lang="en-US" dirty="0" smtClean="0"/>
              <a:t>  firstName </a:t>
            </a:r>
            <a:r>
              <a:rPr lang="en-US" dirty="0" smtClean="0"/>
              <a:t>VARCHAR(45</a:t>
            </a:r>
            <a:r>
              <a:rPr lang="en-US" dirty="0" smtClean="0"/>
              <a:t>), </a:t>
            </a:r>
          </a:p>
          <a:p>
            <a:r>
              <a:rPr lang="en-US" dirty="0" smtClean="0"/>
              <a:t> </a:t>
            </a:r>
            <a:r>
              <a:rPr lang="en-US" dirty="0" smtClean="0"/>
              <a:t>  lastName VARCHAR(45),</a:t>
            </a:r>
          </a:p>
          <a:p>
            <a:r>
              <a:rPr lang="en-US" dirty="0" smtClean="0"/>
              <a:t> </a:t>
            </a:r>
            <a:r>
              <a:rPr lang="en-US" dirty="0" smtClean="0"/>
              <a:t>  DoB DATE,</a:t>
            </a:r>
          </a:p>
          <a:p>
            <a:r>
              <a:rPr lang="en-US" dirty="0" smtClean="0"/>
              <a:t> </a:t>
            </a:r>
            <a:r>
              <a:rPr lang="en-US" dirty="0" smtClean="0"/>
              <a:t>  emailID VARCHAR(145)</a:t>
            </a:r>
          </a:p>
          <a:p>
            <a:r>
              <a:rPr lang="en-US" dirty="0" smtClean="0"/>
              <a:t> </a:t>
            </a:r>
            <a:r>
              <a:rPr lang="en-US" dirty="0" smtClean="0"/>
              <a:t>);</a:t>
            </a:r>
            <a:endParaRPr lang="en-US" dirty="0"/>
          </a:p>
        </p:txBody>
      </p:sp>
      <p:pic>
        <p:nvPicPr>
          <p:cNvPr id="18" name="Picture 2"/>
          <p:cNvPicPr>
            <a:picLocks noChangeAspect="1" noChangeArrowheads="1"/>
          </p:cNvPicPr>
          <p:nvPr/>
        </p:nvPicPr>
        <p:blipFill>
          <a:blip r:embed="rId3" cstate="print"/>
          <a:srcRect/>
          <a:stretch>
            <a:fillRect/>
          </a:stretch>
        </p:blipFill>
        <p:spPr bwMode="auto">
          <a:xfrm>
            <a:off x="9839622" y="4293096"/>
            <a:ext cx="1915941" cy="237626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5330550" y="4596229"/>
            <a:ext cx="3786873" cy="122413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330550" y="2275487"/>
            <a:ext cx="3788992" cy="1282428"/>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923330"/>
          </a:xfrm>
          <a:prstGeom prst="rect">
            <a:avLst/>
          </a:prstGeom>
          <a:solidFill>
            <a:schemeClr val="bg1"/>
          </a:solidFill>
        </p:spPr>
        <p:txBody>
          <a:bodyPr wrap="square">
            <a:spAutoFit/>
          </a:bodyPr>
          <a:lstStyle/>
          <a:p>
            <a:pPr algn="r" fontAlgn="base">
              <a:lnSpc>
                <a:spcPct val="150000"/>
              </a:lnSpc>
            </a:pPr>
            <a:r>
              <a:rPr lang="en-US" sz="3600" dirty="0" smtClean="0"/>
              <a:t>Primary </a:t>
            </a:r>
            <a:r>
              <a:rPr lang="en-US" sz="3600" dirty="0" smtClean="0"/>
              <a:t>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9" name="Rectangle 18"/>
          <p:cNvSpPr/>
          <p:nvPr/>
        </p:nvSpPr>
        <p:spPr>
          <a:xfrm>
            <a:off x="262558" y="1052736"/>
            <a:ext cx="9649072" cy="1754326"/>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a:t>
            </a:r>
            <a:r>
              <a:rPr lang="en-IN" dirty="0" smtClean="0">
                <a:latin typeface="Arial" pitchFamily="34" charset="0"/>
                <a:cs typeface="Arial" pitchFamily="34" charset="0"/>
              </a:rPr>
              <a:t> </a:t>
            </a:r>
            <a:r>
              <a:rPr lang="en-IN" dirty="0" smtClean="0">
                <a:latin typeface="Arial" pitchFamily="34" charset="0"/>
                <a:cs typeface="Arial" pitchFamily="34" charset="0"/>
              </a:rPr>
              <a:t>INTO</a:t>
            </a:r>
            <a:r>
              <a:rPr lang="en-IN" dirty="0" smtClean="0">
                <a:latin typeface="Arial" pitchFamily="34" charset="0"/>
                <a:cs typeface="Arial" pitchFamily="34" charset="0"/>
              </a:rPr>
              <a:t> </a:t>
            </a:r>
            <a:r>
              <a:rPr lang="en-US" dirty="0" smtClean="0">
                <a:latin typeface="Arial" pitchFamily="34" charset="0"/>
                <a:cs typeface="Arial" pitchFamily="34" charset="0"/>
              </a:rPr>
              <a:t>student </a:t>
            </a:r>
            <a:r>
              <a:rPr lang="en-IN" dirty="0" smtClean="0">
                <a:latin typeface="Arial" pitchFamily="34" charset="0"/>
                <a:cs typeface="Arial" pitchFamily="34" charset="0"/>
              </a:rPr>
              <a:t>VALUES</a:t>
            </a:r>
            <a:r>
              <a:rPr lang="en-IN" dirty="0" smtClean="0">
                <a:latin typeface="Arial" pitchFamily="34" charset="0"/>
                <a:cs typeface="Arial" pitchFamily="34" charset="0"/>
              </a:rPr>
              <a:t> </a:t>
            </a:r>
            <a:r>
              <a:rPr lang="en-IN" dirty="0" smtClean="0">
                <a:latin typeface="Arial" pitchFamily="34" charset="0"/>
                <a:cs typeface="Arial" pitchFamily="34" charset="0"/>
              </a:rPr>
              <a:t>(1</a:t>
            </a:r>
            <a:r>
              <a:rPr lang="en-IN" dirty="0" smtClean="0">
                <a:latin typeface="Arial" pitchFamily="34" charset="0"/>
                <a:cs typeface="Arial" pitchFamily="34" charset="0"/>
              </a:rPr>
              <a:t>,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a:t>
            </a:r>
            <a:r>
              <a:rPr lang="en-IN" dirty="0" smtClean="0">
                <a:latin typeface="Arial" pitchFamily="34" charset="0"/>
                <a:cs typeface="Arial" pitchFamily="34" charset="0"/>
              </a:rPr>
              <a:t> </a:t>
            </a:r>
            <a:r>
              <a:rPr lang="en-IN" dirty="0" smtClean="0">
                <a:latin typeface="Arial" pitchFamily="34" charset="0"/>
                <a:cs typeface="Arial" pitchFamily="34" charset="0"/>
              </a:rPr>
              <a:t>INTO</a:t>
            </a:r>
            <a:r>
              <a:rPr lang="en-IN" dirty="0" smtClean="0">
                <a:latin typeface="Arial" pitchFamily="34" charset="0"/>
                <a:cs typeface="Arial" pitchFamily="34" charset="0"/>
              </a:rPr>
              <a:t> </a:t>
            </a:r>
            <a:r>
              <a:rPr lang="en-US" dirty="0" smtClean="0">
                <a:latin typeface="Arial" pitchFamily="34" charset="0"/>
                <a:cs typeface="Arial" pitchFamily="34" charset="0"/>
              </a:rPr>
              <a:t>student </a:t>
            </a:r>
            <a:r>
              <a:rPr lang="en-IN" dirty="0" smtClean="0">
                <a:latin typeface="Arial" pitchFamily="34" charset="0"/>
                <a:cs typeface="Arial" pitchFamily="34" charset="0"/>
              </a:rPr>
              <a:t>VALUES</a:t>
            </a:r>
            <a:r>
              <a:rPr lang="en-IN" dirty="0" smtClean="0">
                <a:latin typeface="Arial" pitchFamily="34" charset="0"/>
                <a:cs typeface="Arial" pitchFamily="34" charset="0"/>
              </a:rPr>
              <a:t> </a:t>
            </a:r>
            <a:r>
              <a:rPr lang="en-IN" dirty="0" smtClean="0">
                <a:latin typeface="Arial" pitchFamily="34" charset="0"/>
                <a:cs typeface="Arial" pitchFamily="34" charset="0"/>
              </a:rPr>
              <a:t>(2, </a:t>
            </a:r>
            <a:r>
              <a:rPr lang="en-US" dirty="0" smtClean="0"/>
              <a:t>'scott', 'tiger', '1970-01-23', 'scott7732@gmail.com'</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endParaRPr lang="en-IN" dirty="0" smtClean="0">
              <a:latin typeface="Arial" pitchFamily="34" charset="0"/>
              <a:cs typeface="Arial" pitchFamily="34" charset="0"/>
            </a:endParaRPr>
          </a:p>
          <a:p>
            <a:pPr marL="285750" indent="-285750">
              <a:buFont typeface="Arial" panose="020B0604020202020204" pitchFamily="34" charset="0"/>
              <a:buChar char="•"/>
            </a:pPr>
            <a:r>
              <a:rPr lang="en-IN" dirty="0" smtClean="0">
                <a:latin typeface="Arial" pitchFamily="34" charset="0"/>
                <a:cs typeface="Arial" pitchFamily="34" charset="0"/>
              </a:rPr>
              <a:t>INSERT INTO student VALUES (2, 'tom', 'smith', '1972-08-28', 'tom.smith@gmail.com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 </a:t>
            </a:r>
            <a:r>
              <a:rPr lang="en-IN" dirty="0" smtClean="0">
                <a:latin typeface="Arial" pitchFamily="34" charset="0"/>
                <a:cs typeface="Arial" pitchFamily="34" charset="0"/>
              </a:rPr>
              <a:t>INTO student VALUES (null, </a:t>
            </a:r>
            <a:r>
              <a:rPr lang="en-IN" dirty="0" smtClean="0">
                <a:latin typeface="Arial" pitchFamily="34" charset="0"/>
                <a:cs typeface="Arial" pitchFamily="34" charset="0"/>
              </a:rPr>
              <a:t>'tom', </a:t>
            </a:r>
            <a:r>
              <a:rPr lang="en-IN" dirty="0" smtClean="0">
                <a:latin typeface="Arial" pitchFamily="34" charset="0"/>
                <a:cs typeface="Arial" pitchFamily="34" charset="0"/>
              </a:rPr>
              <a:t>'smith', '1972-08-28', 'tom.smith@gmail.com');</a:t>
            </a:r>
            <a:endParaRPr lang="en-IN" dirty="0">
              <a:latin typeface="Arial" pitchFamily="34" charset="0"/>
              <a:cs typeface="Arial" pitchFamily="34" charset="0"/>
            </a:endParaRPr>
          </a:p>
        </p:txBody>
      </p:sp>
      <p:sp>
        <p:nvSpPr>
          <p:cNvPr id="22" name="Rectangle 21"/>
          <p:cNvSpPr/>
          <p:nvPr/>
        </p:nvSpPr>
        <p:spPr>
          <a:xfrm>
            <a:off x="262558" y="3573016"/>
            <a:ext cx="11233248" cy="646331"/>
          </a:xfrm>
          <a:prstGeom prst="rect">
            <a:avLst/>
          </a:prstGeom>
        </p:spPr>
        <p:txBody>
          <a:bodyPr wrap="square">
            <a:spAutoFit/>
          </a:bodyPr>
          <a:lstStyle/>
          <a:p>
            <a:pPr marL="285750" indent="-285750">
              <a:buFont typeface="Arial" panose="020B0604020202020204" pitchFamily="34" charset="0"/>
              <a:buChar char="•"/>
            </a:pPr>
            <a:r>
              <a:rPr lang="en-IN" dirty="0" smtClean="0">
                <a:latin typeface="Arial" pitchFamily="34" charset="0"/>
                <a:cs typeface="Arial" pitchFamily="34" charset="0"/>
              </a:rPr>
              <a:t>INSERT</a:t>
            </a:r>
            <a:r>
              <a:rPr lang="en-IN" dirty="0" smtClean="0">
                <a:latin typeface="Arial" pitchFamily="34" charset="0"/>
                <a:cs typeface="Arial" pitchFamily="34" charset="0"/>
              </a:rPr>
              <a:t> </a:t>
            </a:r>
            <a:r>
              <a:rPr lang="en-IN" dirty="0" smtClean="0">
                <a:latin typeface="Arial" pitchFamily="34" charset="0"/>
                <a:cs typeface="Arial" pitchFamily="34" charset="0"/>
              </a:rPr>
              <a:t>INTO</a:t>
            </a:r>
            <a:r>
              <a:rPr lang="en-IN" dirty="0" smtClean="0">
                <a:latin typeface="Arial" pitchFamily="34" charset="0"/>
                <a:cs typeface="Arial" pitchFamily="34" charset="0"/>
              </a:rPr>
              <a:t> </a:t>
            </a:r>
            <a:r>
              <a:rPr lang="en-US" dirty="0" smtClean="0">
                <a:latin typeface="Arial" pitchFamily="34" charset="0"/>
                <a:cs typeface="Arial" pitchFamily="34" charset="0"/>
              </a:rPr>
              <a:t>student </a:t>
            </a:r>
            <a:r>
              <a:rPr lang="en-IN" dirty="0" smtClean="0">
                <a:latin typeface="Arial" pitchFamily="34" charset="0"/>
                <a:cs typeface="Arial" pitchFamily="34" charset="0"/>
              </a:rPr>
              <a:t>VALUES</a:t>
            </a:r>
            <a:r>
              <a:rPr lang="en-IN" dirty="0" smtClean="0">
                <a:latin typeface="Arial" pitchFamily="34" charset="0"/>
                <a:cs typeface="Arial" pitchFamily="34" charset="0"/>
              </a:rPr>
              <a:t> (default, </a:t>
            </a:r>
            <a:r>
              <a:rPr lang="en-US" dirty="0" smtClean="0">
                <a:latin typeface="Arial" pitchFamily="34" charset="0"/>
                <a:cs typeface="Arial" pitchFamily="34" charset="0"/>
              </a:rPr>
              <a:t>'james', 'kim', '1968-10-12', 'james123@gmail.com'</a:t>
            </a:r>
            <a:r>
              <a:rPr lang="en-IN" dirty="0" smtClean="0">
                <a:latin typeface="Arial" pitchFamily="34" charset="0"/>
                <a:cs typeface="Arial" pitchFamily="34" charset="0"/>
              </a:rPr>
              <a:t>);</a:t>
            </a:r>
          </a:p>
          <a:p>
            <a:pPr marL="285750" indent="-285750">
              <a:buFont typeface="Arial" panose="020B0604020202020204" pitchFamily="34" charset="0"/>
              <a:buChar char="•"/>
            </a:pPr>
            <a:r>
              <a:rPr lang="en-IN" dirty="0" smtClean="0">
                <a:latin typeface="Arial" pitchFamily="34" charset="0"/>
                <a:cs typeface="Arial" pitchFamily="34" charset="0"/>
              </a:rPr>
              <a:t>INSERT</a:t>
            </a:r>
            <a:r>
              <a:rPr lang="en-IN" dirty="0" smtClean="0">
                <a:latin typeface="Arial" pitchFamily="34" charset="0"/>
                <a:cs typeface="Arial" pitchFamily="34" charset="0"/>
              </a:rPr>
              <a:t> </a:t>
            </a:r>
            <a:r>
              <a:rPr lang="en-IN" dirty="0" smtClean="0">
                <a:latin typeface="Arial" pitchFamily="34" charset="0"/>
                <a:cs typeface="Arial" pitchFamily="34" charset="0"/>
              </a:rPr>
              <a:t>INTO</a:t>
            </a:r>
            <a:r>
              <a:rPr lang="en-IN" dirty="0" smtClean="0">
                <a:latin typeface="Arial" pitchFamily="34" charset="0"/>
                <a:cs typeface="Arial" pitchFamily="34" charset="0"/>
              </a:rPr>
              <a:t> </a:t>
            </a:r>
            <a:r>
              <a:rPr lang="en-US" dirty="0" smtClean="0">
                <a:latin typeface="Arial" pitchFamily="34" charset="0"/>
                <a:cs typeface="Arial" pitchFamily="34" charset="0"/>
              </a:rPr>
              <a:t>student </a:t>
            </a:r>
            <a:r>
              <a:rPr lang="en-IN" dirty="0" smtClean="0">
                <a:latin typeface="Arial" pitchFamily="34" charset="0"/>
                <a:cs typeface="Arial" pitchFamily="34" charset="0"/>
              </a:rPr>
              <a:t>VALUES </a:t>
            </a:r>
            <a:r>
              <a:rPr lang="en-IN" dirty="0" smtClean="0">
                <a:latin typeface="Arial" pitchFamily="34" charset="0"/>
                <a:cs typeface="Arial" pitchFamily="34" charset="0"/>
              </a:rPr>
              <a:t>(</a:t>
            </a:r>
            <a:r>
              <a:rPr lang="en-IN" dirty="0" smtClean="0">
                <a:latin typeface="Arial" pitchFamily="34" charset="0"/>
                <a:cs typeface="Arial" pitchFamily="34" charset="0"/>
              </a:rPr>
              <a:t>default</a:t>
            </a:r>
            <a:r>
              <a:rPr lang="en-IN" dirty="0" smtClean="0">
                <a:latin typeface="Arial" pitchFamily="34" charset="0"/>
                <a:cs typeface="Arial" pitchFamily="34" charset="0"/>
              </a:rPr>
              <a:t>, </a:t>
            </a:r>
            <a:r>
              <a:rPr lang="en-US" dirty="0" smtClean="0"/>
              <a:t>'scott', 'tiger', '1970-01-23', 'scott7732@gmail.com'</a:t>
            </a:r>
            <a:r>
              <a:rPr lang="en-IN" dirty="0" smtClean="0">
                <a:latin typeface="Arial" pitchFamily="34" charset="0"/>
                <a:cs typeface="Arial" pitchFamily="34" charset="0"/>
              </a:rPr>
              <a:t>);</a:t>
            </a:r>
          </a:p>
        </p:txBody>
      </p:sp>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CA300AF8-3A8B-41EE-96B3-AEAC198AD8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968677-CC8A-4C35-AABA-97CFF73A1A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09A4DD51-F450-4FA7-BA18-C2A26D10D72C}"/>
              </a:ext>
            </a:extLst>
          </p:cNvPr>
          <p:cNvSpPr/>
          <p:nvPr/>
        </p:nvSpPr>
        <p:spPr>
          <a:xfrm>
            <a:off x="1523802" y="2"/>
            <a:ext cx="9142810" cy="837473"/>
          </a:xfrm>
          <a:prstGeom prst="rect">
            <a:avLst/>
          </a:prstGeom>
          <a:solidFill>
            <a:schemeClr val="bg1"/>
          </a:solidFill>
        </p:spPr>
        <p:txBody>
          <a:bodyPr wrap="square">
            <a:spAutoFit/>
          </a:bodyPr>
          <a:lstStyle/>
          <a:p>
            <a:pPr algn="r" fontAlgn="base">
              <a:lnSpc>
                <a:spcPct val="150000"/>
              </a:lnSpc>
            </a:pPr>
            <a:r>
              <a:rPr lang="en-US" sz="3600" dirty="0" smtClean="0"/>
              <a:t>Composit key</a:t>
            </a:r>
            <a:endParaRPr lang="en-US" sz="3600" dirty="0"/>
          </a:p>
        </p:txBody>
      </p:sp>
      <p:sp>
        <p:nvSpPr>
          <p:cNvPr id="11" name="Rectangle 10"/>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(8)</a:t>
            </a:r>
            <a:endParaRPr lang="en-US" dirty="0"/>
          </a:p>
        </p:txBody>
      </p:sp>
      <p:sp>
        <p:nvSpPr>
          <p:cNvPr id="15" name="Rectangle 14"/>
          <p:cNvSpPr/>
          <p:nvPr/>
        </p:nvSpPr>
        <p:spPr>
          <a:xfrm>
            <a:off x="407525" y="2627620"/>
            <a:ext cx="3455433" cy="369332"/>
          </a:xfrm>
          <a:prstGeom prst="rect">
            <a:avLst/>
          </a:prstGeom>
        </p:spPr>
        <p:txBody>
          <a:bodyPr wrap="none">
            <a:spAutoFit/>
          </a:bodyPr>
          <a:lstStyle/>
          <a:p>
            <a:r>
              <a:rPr lang="en-US" dirty="0" smtClean="0"/>
              <a:t>Examples </a:t>
            </a:r>
            <a:r>
              <a:rPr lang="en-US" dirty="0" smtClean="0"/>
              <a:t>of composit Primary Key </a:t>
            </a:r>
            <a:endParaRPr lang="en-US" dirty="0"/>
          </a:p>
        </p:txBody>
      </p:sp>
      <p:sp>
        <p:nvSpPr>
          <p:cNvPr id="19" name="Rectangle 18"/>
          <p:cNvSpPr/>
          <p:nvPr/>
        </p:nvSpPr>
        <p:spPr>
          <a:xfrm>
            <a:off x="334566" y="1015568"/>
            <a:ext cx="11521280" cy="1477328"/>
          </a:xfrm>
          <a:prstGeom prst="rect">
            <a:avLst/>
          </a:prstGeom>
        </p:spPr>
        <p:txBody>
          <a:bodyPr wrap="square">
            <a:spAutoFit/>
          </a:bodyPr>
          <a:lstStyle/>
          <a:p>
            <a:r>
              <a:rPr lang="en-US" b="1" dirty="0" smtClean="0">
                <a:latin typeface="Palatino Linotype" pitchFamily="18" charset="0"/>
              </a:rPr>
              <a:t>Composite key</a:t>
            </a:r>
            <a:r>
              <a:rPr lang="en-US" dirty="0" smtClean="0">
                <a:latin typeface="Palatino Linotype" pitchFamily="18" charset="0"/>
              </a:rPr>
              <a:t>, or </a:t>
            </a:r>
            <a:r>
              <a:rPr lang="en-US" b="1" dirty="0" smtClean="0">
                <a:latin typeface="Palatino Linotype" pitchFamily="18" charset="0"/>
              </a:rPr>
              <a:t>composite primary key</a:t>
            </a:r>
            <a:r>
              <a:rPr lang="en-US" dirty="0" smtClean="0">
                <a:latin typeface="Palatino Linotype" pitchFamily="18" charset="0"/>
              </a:rPr>
              <a:t>, refers to cases where more than one column is used to specify the </a:t>
            </a:r>
            <a:r>
              <a:rPr lang="en-US" b="1" dirty="0" smtClean="0">
                <a:latin typeface="Palatino Linotype" pitchFamily="18" charset="0"/>
              </a:rPr>
              <a:t>primary key</a:t>
            </a:r>
            <a:r>
              <a:rPr lang="en-US" dirty="0" smtClean="0">
                <a:latin typeface="Palatino Linotype" pitchFamily="18" charset="0"/>
              </a:rPr>
              <a:t> of a table. In such cases, all foreign </a:t>
            </a:r>
            <a:r>
              <a:rPr lang="en-US" b="1" dirty="0" smtClean="0">
                <a:latin typeface="Palatino Linotype" pitchFamily="18" charset="0"/>
              </a:rPr>
              <a:t>keys</a:t>
            </a:r>
            <a:r>
              <a:rPr lang="en-US" dirty="0" smtClean="0">
                <a:latin typeface="Palatino Linotype" pitchFamily="18" charset="0"/>
              </a:rPr>
              <a:t> will also need to include all the columns in the </a:t>
            </a:r>
            <a:r>
              <a:rPr lang="en-US" b="1" dirty="0" smtClean="0">
                <a:latin typeface="Palatino Linotype" pitchFamily="18" charset="0"/>
              </a:rPr>
              <a:t>composite key</a:t>
            </a:r>
            <a:r>
              <a:rPr lang="en-US" dirty="0" smtClean="0">
                <a:latin typeface="Palatino Linotype" pitchFamily="18" charset="0"/>
              </a:rPr>
              <a:t>. </a:t>
            </a:r>
            <a:endParaRPr lang="en-US" dirty="0" smtClean="0">
              <a:latin typeface="Palatino Linotype" pitchFamily="18" charset="0"/>
            </a:endParaRPr>
          </a:p>
          <a:p>
            <a:endParaRPr lang="en-US" dirty="0" smtClean="0">
              <a:latin typeface="Palatino Linotype" pitchFamily="18" charset="0"/>
            </a:endParaRPr>
          </a:p>
          <a:p>
            <a:r>
              <a:rPr lang="en-US" dirty="0" smtClean="0">
                <a:latin typeface="Palatino Linotype" pitchFamily="18" charset="0"/>
              </a:rPr>
              <a:t>Note </a:t>
            </a:r>
            <a:r>
              <a:rPr lang="en-US" dirty="0" smtClean="0">
                <a:latin typeface="Palatino Linotype" pitchFamily="18" charset="0"/>
              </a:rPr>
              <a:t>that the columns that make up a </a:t>
            </a:r>
            <a:r>
              <a:rPr lang="en-US" b="1" dirty="0" smtClean="0">
                <a:latin typeface="Palatino Linotype" pitchFamily="18" charset="0"/>
              </a:rPr>
              <a:t>composite key</a:t>
            </a:r>
            <a:r>
              <a:rPr lang="en-US" dirty="0" smtClean="0">
                <a:latin typeface="Palatino Linotype" pitchFamily="18" charset="0"/>
              </a:rPr>
              <a:t> can be of different data types.</a:t>
            </a:r>
            <a:endParaRPr lang="en-US" dirty="0">
              <a:latin typeface="Palatino Linotype" pitchFamily="18" charset="0"/>
            </a:endParaRPr>
          </a:p>
        </p:txBody>
      </p:sp>
      <p:pic>
        <p:nvPicPr>
          <p:cNvPr id="716802" name="Picture 2"/>
          <p:cNvPicPr>
            <a:picLocks noChangeAspect="1" noChangeArrowheads="1"/>
          </p:cNvPicPr>
          <p:nvPr/>
        </p:nvPicPr>
        <p:blipFill>
          <a:blip r:embed="rId3" cstate="print"/>
          <a:srcRect/>
          <a:stretch>
            <a:fillRect/>
          </a:stretch>
        </p:blipFill>
        <p:spPr bwMode="auto">
          <a:xfrm>
            <a:off x="8903518" y="3356992"/>
            <a:ext cx="1785798" cy="2232248"/>
          </a:xfrm>
          <a:prstGeom prst="rect">
            <a:avLst/>
          </a:prstGeom>
          <a:noFill/>
          <a:ln w="9525">
            <a:noFill/>
            <a:miter lim="800000"/>
            <a:headEnd/>
            <a:tailEnd/>
          </a:ln>
        </p:spPr>
      </p:pic>
      <p:sp>
        <p:nvSpPr>
          <p:cNvPr id="20" name="Rectangle 19"/>
          <p:cNvSpPr/>
          <p:nvPr/>
        </p:nvSpPr>
        <p:spPr>
          <a:xfrm>
            <a:off x="478583" y="3284984"/>
            <a:ext cx="3744416" cy="2308324"/>
          </a:xfrm>
          <a:prstGeom prst="rect">
            <a:avLst/>
          </a:prstGeom>
        </p:spPr>
        <p:txBody>
          <a:bodyPr wrap="square">
            <a:spAutoFit/>
          </a:bodyPr>
          <a:lstStyle/>
          <a:p>
            <a:r>
              <a:rPr lang="en-US" dirty="0" smtClean="0"/>
              <a:t>CREATE TABLE </a:t>
            </a:r>
            <a:r>
              <a:rPr lang="en-US" dirty="0" smtClean="0"/>
              <a:t>student (</a:t>
            </a:r>
          </a:p>
          <a:p>
            <a:r>
              <a:rPr lang="en-US" dirty="0" smtClean="0"/>
              <a:t>   ID </a:t>
            </a:r>
            <a:r>
              <a:rPr lang="en-US" dirty="0" smtClean="0"/>
              <a:t>INT(11</a:t>
            </a:r>
            <a:r>
              <a:rPr lang="en-US" dirty="0" smtClean="0"/>
              <a:t>),</a:t>
            </a:r>
          </a:p>
          <a:p>
            <a:r>
              <a:rPr lang="en-US" dirty="0" smtClean="0"/>
              <a:t>   firstName VARCHAR(45),</a:t>
            </a:r>
          </a:p>
          <a:p>
            <a:r>
              <a:rPr lang="en-US" dirty="0" smtClean="0"/>
              <a:t> </a:t>
            </a:r>
            <a:r>
              <a:rPr lang="en-US" dirty="0" smtClean="0"/>
              <a:t>  lastName VARCHAR(45),</a:t>
            </a:r>
          </a:p>
          <a:p>
            <a:r>
              <a:rPr lang="en-US" dirty="0" smtClean="0"/>
              <a:t> </a:t>
            </a:r>
            <a:r>
              <a:rPr lang="en-US" dirty="0" smtClean="0"/>
              <a:t>  DoB DATE, </a:t>
            </a:r>
          </a:p>
          <a:p>
            <a:r>
              <a:rPr lang="en-US" dirty="0" smtClean="0"/>
              <a:t> </a:t>
            </a:r>
            <a:r>
              <a:rPr lang="en-US" dirty="0" smtClean="0"/>
              <a:t>  emailID VARCHAR(145),</a:t>
            </a:r>
          </a:p>
          <a:p>
            <a:r>
              <a:rPr lang="en-US" dirty="0" smtClean="0"/>
              <a:t> </a:t>
            </a:r>
            <a:r>
              <a:rPr lang="en-US" dirty="0" smtClean="0"/>
              <a:t>  </a:t>
            </a:r>
            <a:r>
              <a:rPr lang="en-US" dirty="0" smtClean="0"/>
              <a:t>PRIMARY KEY </a:t>
            </a:r>
            <a:r>
              <a:rPr lang="en-US" dirty="0" smtClean="0"/>
              <a:t>(ID, emailID)</a:t>
            </a:r>
          </a:p>
          <a:p>
            <a:r>
              <a:rPr lang="en-US" dirty="0" smtClean="0"/>
              <a:t>);</a:t>
            </a:r>
            <a:endParaRPr lang="en-US" dirty="0"/>
          </a:p>
        </p:txBody>
      </p:sp>
      <p:pic>
        <p:nvPicPr>
          <p:cNvPr id="716803" name="Picture 3"/>
          <p:cNvPicPr>
            <a:picLocks noChangeAspect="1" noChangeArrowheads="1"/>
          </p:cNvPicPr>
          <p:nvPr/>
        </p:nvPicPr>
        <p:blipFill>
          <a:blip r:embed="rId4" cstate="print"/>
          <a:srcRect/>
          <a:stretch>
            <a:fillRect/>
          </a:stretch>
        </p:blipFill>
        <p:spPr bwMode="auto">
          <a:xfrm>
            <a:off x="4006974" y="3573016"/>
            <a:ext cx="4582327" cy="1440160"/>
          </a:xfrm>
          <a:prstGeom prst="rect">
            <a:avLst/>
          </a:prstGeom>
          <a:noFill/>
          <a:ln w="9525">
            <a:noFill/>
            <a:miter lim="800000"/>
            <a:headEnd/>
            <a:tailEnd/>
          </a:ln>
        </p:spPr>
      </p:pic>
    </p:spTree>
    <p:extLst>
      <p:ext uri="{BB962C8B-B14F-4D97-AF65-F5344CB8AC3E}">
        <p14:creationId xmlns:p14="http://schemas.microsoft.com/office/powerpoint/2010/main" xmlns="" val="2850906017"/>
      </p:ext>
    </p:extLst>
  </p:cSld>
  <p:clrMapOvr>
    <a:masterClrMapping/>
  </p:clrMapOvr>
  <p:transition spd="slow"/>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F24E983-0C73-4002-AA14-199E8763DD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4F7621-66C5-47D6-A8C7-2B6C3CD22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p:cNvSpPr/>
          <p:nvPr/>
        </p:nvSpPr>
        <p:spPr>
          <a:xfrm>
            <a:off x="11755679" y="0"/>
            <a:ext cx="434734" cy="369332"/>
          </a:xfrm>
          <a:prstGeom prst="rect">
            <a:avLst/>
          </a:prstGeom>
        </p:spPr>
        <p:txBody>
          <a:bodyPr wrap="none">
            <a:spAutoFit/>
          </a:bodyPr>
          <a:lstStyle/>
          <a:p>
            <a:r>
              <a:rPr lang="en-IN" dirty="0" smtClean="0">
                <a:latin typeface="Segoe UI Light" panose="020B0502040204020203" pitchFamily="34" charset="0"/>
                <a:cs typeface="Segoe UI Light" panose="020B0502040204020203" pitchFamily="34" charset="0"/>
              </a:rPr>
              <a:t>(9)</a:t>
            </a:r>
            <a:endParaRPr lang="en-US" dirty="0"/>
          </a:p>
        </p:txBody>
      </p:sp>
      <p:sp>
        <p:nvSpPr>
          <p:cNvPr id="10" name="Title 1"/>
          <p:cNvSpPr txBox="1">
            <a:spLocks/>
          </p:cNvSpPr>
          <p:nvPr/>
        </p:nvSpPr>
        <p:spPr>
          <a:xfrm>
            <a:off x="1676182" y="2442592"/>
            <a:ext cx="8838049" cy="914400"/>
          </a:xfrm>
          <a:prstGeom prst="rect">
            <a:avLst/>
          </a:prstGeom>
        </p:spPr>
        <p:txBody>
          <a:bodyPr>
            <a:normAutofit/>
          </a:bodyPr>
          <a:lstStyle/>
          <a:p>
            <a:pPr algn="ctr">
              <a:spcBef>
                <a:spcPct val="0"/>
              </a:spcBef>
              <a:defRPr/>
            </a:pPr>
            <a:r>
              <a:rPr lang="en-US" sz="4800" dirty="0" smtClean="0">
                <a:latin typeface="Segoe UI Light" panose="020B0502040204020203" pitchFamily="34" charset="0"/>
                <a:cs typeface="Segoe UI Light" panose="020B0502040204020203" pitchFamily="34" charset="0"/>
              </a:rPr>
              <a:t>Foreign Key</a:t>
            </a:r>
            <a:endParaRPr lang="en-IN" sz="4800" dirty="0">
              <a:latin typeface="Segoe UI Light" panose="020B0502040204020203" pitchFamily="34" charset="0"/>
              <a:cs typeface="Segoe UI Light" panose="020B0502040204020203" pitchFamily="34" charset="0"/>
            </a:endParaRPr>
          </a:p>
        </p:txBody>
      </p:sp>
      <p:sp>
        <p:nvSpPr>
          <p:cNvPr id="11" name="Rectangle 10"/>
          <p:cNvSpPr/>
          <p:nvPr/>
        </p:nvSpPr>
        <p:spPr>
          <a:xfrm>
            <a:off x="406574" y="3284984"/>
            <a:ext cx="11449272" cy="923330"/>
          </a:xfrm>
          <a:prstGeom prst="rect">
            <a:avLst/>
          </a:prstGeom>
        </p:spPr>
        <p:txBody>
          <a:bodyPr wrap="square">
            <a:spAutoFit/>
          </a:bodyPr>
          <a:lstStyle/>
          <a:p>
            <a:r>
              <a:rPr lang="en-US" dirty="0" smtClean="0"/>
              <a:t>A </a:t>
            </a:r>
            <a:r>
              <a:rPr lang="en-US" b="1" dirty="0" smtClean="0"/>
              <a:t>FOREIGN KEY</a:t>
            </a:r>
            <a:r>
              <a:rPr lang="en-US" dirty="0" smtClean="0"/>
              <a:t> is a </a:t>
            </a:r>
            <a:r>
              <a:rPr lang="en-US" b="1" dirty="0" smtClean="0"/>
              <a:t>key</a:t>
            </a:r>
            <a:r>
              <a:rPr lang="en-US" dirty="0" smtClean="0"/>
              <a:t> used to link two tables together. A </a:t>
            </a:r>
            <a:r>
              <a:rPr lang="en-US" b="1" dirty="0" smtClean="0"/>
              <a:t>FOREIGN KEY</a:t>
            </a:r>
            <a:r>
              <a:rPr lang="en-US" dirty="0" smtClean="0"/>
              <a:t> is a field (or collection of fields) in one table that refers to the PRIMARY </a:t>
            </a:r>
            <a:r>
              <a:rPr lang="en-US" b="1" dirty="0" smtClean="0"/>
              <a:t>KEY</a:t>
            </a:r>
            <a:r>
              <a:rPr lang="en-US" dirty="0" smtClean="0"/>
              <a:t> in another table. The table containing the </a:t>
            </a:r>
            <a:r>
              <a:rPr lang="en-US" b="1" dirty="0" smtClean="0"/>
              <a:t>foreign key</a:t>
            </a:r>
            <a:r>
              <a:rPr lang="en-US" dirty="0" smtClean="0"/>
              <a:t> is called the child table, and the table containing the candidate </a:t>
            </a:r>
            <a:r>
              <a:rPr lang="en-US" b="1" dirty="0" smtClean="0"/>
              <a:t>key</a:t>
            </a:r>
            <a:r>
              <a:rPr lang="en-US" dirty="0" smtClean="0"/>
              <a:t> is called the referenced or parent table.</a:t>
            </a:r>
            <a:endParaRPr lang="en-US" dirty="0"/>
          </a:p>
        </p:txBody>
      </p:sp>
    </p:spTree>
    <p:extLst>
      <p:ext uri="{BB962C8B-B14F-4D97-AF65-F5344CB8AC3E}">
        <p14:creationId xmlns:p14="http://schemas.microsoft.com/office/powerpoint/2010/main" xmlns="" val="2547664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782938631"/>
              </p:ext>
            </p:extLst>
          </p:nvPr>
        </p:nvGraphicFramePr>
        <p:xfrm>
          <a:off x="129151" y="4098787"/>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'rajan.gmail.com');</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a:t>
            </a:r>
            <a:r>
              <a:rPr lang="en-IN" dirty="0" err="1">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'ramesh556', 'ramesh2020.gmail.com');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(NULL, 'rajan', 'ranaj123',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'omkar.gmail.com');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bg1">
                    <a:lumMod val="65000"/>
                  </a:schemeClr>
                </a:solidFill>
                <a:latin typeface="Arial" panose="020B0604020202020204" pitchFamily="34" charset="0"/>
                <a:cs typeface="Arial" panose="020B0604020202020204" pitchFamily="34" charset="0"/>
              </a:rPr>
              <a:t> </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constraint</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pk_user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065244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'rajan', 'abn667',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21297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31216"/>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01334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762319"/>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85000"/>
                  <a:lumOff val="1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xmlns=""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(ID, username, password, email)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NULL, curdate(), curtime());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login (ID, userID, loginDate, loginTime)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501317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2854846" y="3248946"/>
            <a:ext cx="6840760"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412776"/>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412776"/>
            <a:ext cx="5328592"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 and ratings &lt; 60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3885672"/>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3885672"/>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chk_ratings_1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09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41109184"/>
              </p:ext>
            </p:extLst>
          </p:nvPr>
        </p:nvGraphicFramePr>
        <p:xfrm>
          <a:off x="146252" y="3717032"/>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(4, 'omkar', 'omkarK',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75</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(5, 'raju', 'raju886', 'raju.gmail.com', </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(6, 'rajan', 'abn667',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61)</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(7, 'rajan', 'raja556', 'rajan447.gmail.com', 45);</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a:solidFill>
                  <a:schemeClr val="bg1">
                    <a:lumMod val="65000"/>
                  </a:schemeClr>
                </a:solidFill>
                <a:latin typeface="Arial" panose="020B0604020202020204" pitchFamily="34" charset="0"/>
                <a:cs typeface="Arial" panose="020B0604020202020204" pitchFamily="34" charset="0"/>
              </a:rPr>
              <a:t>(</a:t>
            </a:r>
            <a:r>
              <a:rPr lang="en-IN">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78582" y="1382286"/>
            <a:ext cx="11233248"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xmlns="" id="{D72B9119-5FC2-4F7C-96C6-A64508AB718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5" name="Footer Placeholder 2">
            <a:extLst>
              <a:ext uri="{FF2B5EF4-FFF2-40B4-BE49-F238E27FC236}">
                <a16:creationId xmlns:a16="http://schemas.microsoft.com/office/drawing/2014/main" xmlns="" id="{ED615646-A750-4C6A-B3A3-7AC18C3CF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574" y="1371602"/>
            <a:ext cx="11305256" cy="2554545"/>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F8CEF67C-92DC-40C7-B77D-4142F4E96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897" y="201184"/>
            <a:ext cx="1371859" cy="445150"/>
          </a:xfrm>
          <a:prstGeom prst="rect">
            <a:avLst/>
          </a:prstGeom>
        </p:spPr>
      </p:pic>
      <p:sp>
        <p:nvSpPr>
          <p:cNvPr id="7" name="Footer Placeholder 2">
            <a:extLst>
              <a:ext uri="{FF2B5EF4-FFF2-40B4-BE49-F238E27FC236}">
                <a16:creationId xmlns:a16="http://schemas.microsoft.com/office/drawing/2014/main" xmlns="" id="{322B150F-7268-4F93-A1B2-8A55652960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solidFill>
                  <a:srgbClr val="FF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a:t>
            </a:r>
            <a:r>
              <a:rPr lang="en-US"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employee</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39489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auto_increment 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rgbClr val="FF0000"/>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9598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398049521"/>
              </p:ext>
            </p:extLst>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992541984"/>
              </p:ext>
            </p:extLst>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1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xmlns="" val="3406180870"/>
                    </a:ext>
                  </a:extLst>
                </a:gridCol>
                <a:gridCol w="5688632">
                  <a:extLst>
                    <a:ext uri="{9D8B030D-6E8A-4147-A177-3AD203B41FA5}">
                      <a16:colId xmlns:a16="http://schemas.microsoft.com/office/drawing/2014/main" xmlns=""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4" name="Picture 3">
            <a:extLst>
              <a:ext uri="{FF2B5EF4-FFF2-40B4-BE49-F238E27FC236}">
                <a16:creationId xmlns:a16="http://schemas.microsoft.com/office/drawing/2014/main" xmlns="" id="{361872CA-52F5-482F-9ACC-E5430DCC16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172392" y="1017329"/>
            <a:ext cx="4768304" cy="184665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employee </a:t>
            </a:r>
            <a:r>
              <a:rPr lang="en-IN" sz="1600" dirty="0">
                <a:solidFill>
                  <a:schemeClr val="bg1">
                    <a:lumMod val="65000"/>
                  </a:schemeClr>
                </a:solidFill>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ID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zerofill auto_increment primary</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firstName </a:t>
            </a:r>
            <a:r>
              <a:rPr lang="en-IN" sz="1600" dirty="0">
                <a:solidFill>
                  <a:srgbClr val="834689"/>
                </a:solidFill>
                <a:latin typeface="Arial" panose="020B0604020202020204" pitchFamily="34" charset="0"/>
                <a:cs typeface="Arial" panose="020B0604020202020204" pitchFamily="34" charset="0"/>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salary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commission </a:t>
            </a:r>
            <a:r>
              <a:rPr lang="en-IN" sz="1600" dirty="0">
                <a:solidFill>
                  <a:srgbClr val="834689"/>
                </a:solidFill>
                <a:latin typeface="Arial" panose="020B0604020202020204" pitchFamily="34" charset="0"/>
                <a:cs typeface="Arial" panose="020B0604020202020204" pitchFamily="34" charset="0"/>
              </a:rPr>
              <a:t>int</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      total </a:t>
            </a:r>
            <a:r>
              <a:rPr lang="en-IN" sz="1600" dirty="0">
                <a:solidFill>
                  <a:srgbClr val="834689"/>
                </a:solidFill>
                <a:latin typeface="Arial" panose="020B0604020202020204" pitchFamily="34" charset="0"/>
                <a:cs typeface="Arial" panose="020B0604020202020204" pitchFamily="34" charset="0"/>
              </a:rPr>
              <a:t>int </a:t>
            </a:r>
            <a:r>
              <a:rPr lang="en-IN" sz="1600" dirty="0">
                <a:solidFill>
                  <a:srgbClr val="FF0000"/>
                </a:solidFill>
                <a:latin typeface="Arial" panose="020B0604020202020204" pitchFamily="34" charset="0"/>
                <a:cs typeface="Arial" panose="020B0604020202020204" pitchFamily="34" charset="0"/>
              </a:rPr>
              <a:t>default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salary + commission</a:t>
            </a:r>
            <a:r>
              <a:rPr lang="en-IN" sz="1600" dirty="0">
                <a:solidFill>
                  <a:schemeClr val="bg1">
                    <a:lumMod val="65000"/>
                  </a:schemeClr>
                </a:solidFill>
                <a:latin typeface="Arial" panose="020B0604020202020204" pitchFamily="34" charset="0"/>
                <a:cs typeface="Arial" panose="020B0604020202020204" pitchFamily="34" charset="0"/>
              </a:rPr>
              <a:t>)</a:t>
            </a:r>
            <a:endParaRPr lang="en-IN" sz="1600" dirty="0">
              <a:solidFill>
                <a:schemeClr val="accent6">
                  <a:lumMod val="50000"/>
                </a:schemeClr>
              </a:solidFill>
              <a:latin typeface="Arial" panose="020B0604020202020204" pitchFamily="34" charset="0"/>
              <a:cs typeface="Arial" panose="020B0604020202020204" pitchFamily="34" charset="0"/>
            </a:endParaRPr>
          </a:p>
          <a:p>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5234135" y="1028846"/>
            <a:ext cx="6783886" cy="135421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'ram', 4700,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(0, '</a:t>
            </a:r>
            <a:r>
              <a:rPr lang="en-IN" sz="1600" dirty="0" err="1">
                <a:latin typeface="Arial" panose="020B0604020202020204" pitchFamily="34" charset="0"/>
                <a:cs typeface="Arial" panose="020B0604020202020204" pitchFamily="34" charset="0"/>
              </a:rPr>
              <a:t>pankaj</a:t>
            </a:r>
            <a:r>
              <a:rPr lang="en-IN" sz="1600" dirty="0">
                <a:latin typeface="Arial" panose="020B0604020202020204" pitchFamily="34" charset="0"/>
                <a:cs typeface="Arial" panose="020B0604020202020204" pitchFamily="34" charset="0"/>
              </a:rPr>
              <a:t>', 3400, 400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(100, '</a:t>
            </a:r>
            <a:r>
              <a:rPr lang="en-IN" sz="1600" dirty="0" err="1">
                <a:latin typeface="Arial" panose="020B0604020202020204" pitchFamily="34" charset="0"/>
                <a:cs typeface="Arial" panose="020B0604020202020204" pitchFamily="34" charset="0"/>
              </a:rPr>
              <a:t>rajan</a:t>
            </a:r>
            <a:r>
              <a:rPr lang="en-IN" sz="1600" dirty="0">
                <a:latin typeface="Arial" panose="020B0604020202020204" pitchFamily="34" charset="0"/>
                <a:cs typeface="Arial" panose="020B0604020202020204" pitchFamily="34" charset="0"/>
              </a:rPr>
              <a:t>', 3200, </a:t>
            </a:r>
            <a:r>
              <a:rPr lang="en-IN" sz="1600" dirty="0">
                <a:solidFill>
                  <a:srgbClr val="834689"/>
                </a:solidFill>
                <a:latin typeface="Arial" panose="020B0604020202020204" pitchFamily="34" charset="0"/>
                <a:cs typeface="Arial" panose="020B0604020202020204" pitchFamily="34" charset="0"/>
              </a:rPr>
              <a:t>NULL</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INTO</a:t>
            </a:r>
            <a:r>
              <a:rPr lang="en-IN" sz="1600" dirty="0">
                <a:latin typeface="Arial" panose="020B0604020202020204" pitchFamily="34" charset="0"/>
                <a:cs typeface="Arial" panose="020B0604020202020204" pitchFamily="34" charset="0"/>
              </a:rPr>
              <a:t> employee </a:t>
            </a:r>
            <a:r>
              <a:rPr lang="en-IN" sz="1600" dirty="0">
                <a:solidFill>
                  <a:srgbClr val="0077AA"/>
                </a:solidFill>
                <a:latin typeface="Arial" panose="020B0604020202020204" pitchFamily="34" charset="0"/>
                <a:cs typeface="Arial" panose="020B0604020202020204" pitchFamily="34" charset="0"/>
              </a:rPr>
              <a:t>VALUES</a:t>
            </a:r>
            <a:r>
              <a:rPr lang="en-IN" sz="1600" dirty="0">
                <a:latin typeface="Arial" panose="020B0604020202020204" pitchFamily="34" charset="0"/>
                <a:cs typeface="Arial" panose="020B0604020202020204" pitchFamily="34" charset="0"/>
              </a:rPr>
              <a:t>(</a:t>
            </a:r>
            <a:r>
              <a:rPr lang="en-IN" sz="1600" dirty="0">
                <a:solidFill>
                  <a:srgbClr val="834689"/>
                </a:solidFill>
                <a:latin typeface="Arial" panose="020B0604020202020204" pitchFamily="34" charset="0"/>
                <a:cs typeface="Arial" panose="020B0604020202020204" pitchFamily="34" charset="0"/>
              </a:rPr>
              <a:t>NULL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ninad</a:t>
            </a:r>
            <a:r>
              <a:rPr lang="en-IN" sz="1600" dirty="0">
                <a:latin typeface="Arial" panose="020B0604020202020204" pitchFamily="34" charset="0"/>
                <a:cs typeface="Arial" panose="020B0604020202020204" pitchFamily="34" charset="0"/>
              </a:rPr>
              <a:t>', 2600, 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cs typeface="Arial" panose="020B0604020202020204" pitchFamily="34" charset="0"/>
              </a:rPr>
              <a:t> employee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(0, 'omkar', 4500, 300</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834689"/>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default</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20789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solidFill>
                  <a:schemeClr val="tx1">
                    <a:lumMod val="95000"/>
                    <a:lumOff val="5000"/>
                  </a:schemeClr>
                </a:solidFill>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-200, '</a:t>
            </a:r>
            <a:r>
              <a:rPr lang="en-IN" dirty="0" err="1">
                <a:solidFill>
                  <a:schemeClr val="tx1">
                    <a:lumMod val="95000"/>
                    <a:lumOff val="5000"/>
                  </a:schemeClr>
                </a:solidFill>
                <a:latin typeface="Arial" panose="020B0604020202020204" pitchFamily="34" charset="0"/>
                <a:cs typeface="Arial" panose="020B0604020202020204" pitchFamily="34" charset="0"/>
              </a:rPr>
              <a:t>rahul</a:t>
            </a:r>
            <a:r>
              <a:rPr lang="en-IN" dirty="0">
                <a:solidFill>
                  <a:schemeClr val="tx1">
                    <a:lumMod val="95000"/>
                    <a:lumOff val="5000"/>
                  </a:schemeClr>
                </a:solidFill>
                <a:latin typeface="Arial" panose="020B0604020202020204" pitchFamily="34" charset="0"/>
                <a:cs typeface="Arial" panose="020B0604020202020204" pitchFamily="34" charset="0"/>
              </a:rPr>
              <a:t>', 3000, 300 , default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US" dirty="0">
              <a:solidFill>
                <a:srgbClr val="0077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solidFill>
                  <a:schemeClr val="tx1">
                    <a:lumMod val="95000"/>
                    <a:lumOff val="5000"/>
                  </a:schemeClr>
                </a:solidFill>
                <a:latin typeface="Arial" panose="020B0604020202020204" pitchFamily="34" charset="0"/>
                <a:cs typeface="Arial" panose="020B0604020202020204" pitchFamily="34" charset="0"/>
              </a:rPr>
              <a:t> ID,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salary, length</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a:t>
            </a:r>
            <a:r>
              <a:rPr lang="en-US" dirty="0">
                <a:solidFill>
                  <a:schemeClr val="tx1">
                    <a:lumMod val="95000"/>
                    <a:lumOff val="5000"/>
                  </a:schemeClr>
                </a:solidFill>
                <a:latin typeface="Arial" panose="020B0604020202020204" pitchFamily="34" charset="0"/>
                <a:cs typeface="Arial" panose="020B0604020202020204" pitchFamily="34" charset="0"/>
              </a:rPr>
              <a:t> employee;</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5064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9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unique auto_increment first,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0" y="4042232"/>
            <a:ext cx="58370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        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(111, 2000, 'Honda', 'A1', 'silver',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(112, 2002, 'Hyundai', 'AC1', 'white',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(113, 2000, 'Jeep', 'D2', 'black', '1000');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vehicles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50968</TotalTime>
  <Words>51944</Words>
  <Application>Microsoft Office PowerPoint</Application>
  <PresentationFormat>Custom</PresentationFormat>
  <Paragraphs>7051</Paragraphs>
  <Slides>649</Slides>
  <Notes>37</Notes>
  <HiddenSlides>83</HiddenSlides>
  <MMClips>0</MMClips>
  <ScaleCrop>false</ScaleCrop>
  <HeadingPairs>
    <vt:vector size="4" baseType="variant">
      <vt:variant>
        <vt:lpstr>Theme</vt:lpstr>
      </vt:variant>
      <vt:variant>
        <vt:i4>1</vt:i4>
      </vt:variant>
      <vt:variant>
        <vt:lpstr>Slide Titles</vt:lpstr>
      </vt:variant>
      <vt:variant>
        <vt:i4>649</vt:i4>
      </vt:variant>
    </vt:vector>
  </HeadingPairs>
  <TitlesOfParts>
    <vt:vector size="650"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SHOW CREATE VIEW Syntax</vt:lpstr>
      <vt:lpstr>Slide 122</vt:lpstr>
      <vt:lpstr>Slide 123</vt:lpstr>
      <vt:lpstr>Slide 124</vt:lpstr>
      <vt:lpstr>Slide 125</vt:lpstr>
      <vt:lpstr>SHOW INDEX Syntax</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SELECT CLAUSE</vt:lpstr>
      <vt:lpstr>Capabilities of    SELECT Statement</vt:lpstr>
      <vt:lpstr>Capabilities of    SELECT Statement</vt:lpstr>
      <vt:lpstr>Capabilities of    SELECT Statement</vt:lpstr>
      <vt:lpstr>Capabilities of    SELECT Statement</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Entity Relationship Diagram (ER Diagram)</vt:lpstr>
      <vt:lpstr>Entity Relationship Diagram (ER Diagram)</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SHOW ENGINES Syntax</vt:lpstr>
      <vt:lpstr>ENGINES</vt:lpstr>
      <vt:lpstr>Slide 350</vt:lpstr>
      <vt:lpstr>SHOW DATABASES Syntax</vt:lpstr>
      <vt:lpstr>Slide 352</vt:lpstr>
      <vt:lpstr>USE DATABASES Syntax</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lpstr>Slide 637</vt:lpstr>
      <vt:lpstr>Slide 638</vt:lpstr>
      <vt:lpstr>Slide 639</vt:lpstr>
      <vt:lpstr>Slide 640</vt:lpstr>
      <vt:lpstr>Slide 641</vt:lpstr>
      <vt:lpstr>Slide 642</vt:lpstr>
      <vt:lpstr>Slide 643</vt:lpstr>
      <vt:lpstr>Slide 644</vt:lpstr>
      <vt:lpstr>Slide 645</vt:lpstr>
      <vt:lpstr>Slide 646</vt:lpstr>
      <vt:lpstr>Slide 647</vt:lpstr>
      <vt:lpstr>Slide 648</vt:lpstr>
      <vt:lpstr>Slide 649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2786</cp:revision>
  <dcterms:created xsi:type="dcterms:W3CDTF">2019-04-24T09:11:59Z</dcterms:created>
  <dcterms:modified xsi:type="dcterms:W3CDTF">2020-06-03T04:15:48Z</dcterms:modified>
</cp:coreProperties>
</file>